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Open Sans Extra Bold" charset="1" panose="020B0906030804020204"/>
      <p:regular r:id="rId17"/>
    </p:embeddedFont>
    <p:embeddedFont>
      <p:font typeface="Open Sans Extra Bold Italics" charset="1" panose="020B0906030804020204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  <p:embeddedFont>
      <p:font typeface="Open Sauce Italics" charset="1" panose="00000500000000000000"/>
      <p:regular r:id="rId21"/>
    </p:embeddedFont>
    <p:embeddedFont>
      <p:font typeface="Open Sauce Bold Italics" charset="1" panose="00000800000000000000"/>
      <p:regular r:id="rId22"/>
    </p:embeddedFont>
    <p:embeddedFont>
      <p:font typeface="Open Sauce Light" charset="1" panose="00000400000000000000"/>
      <p:regular r:id="rId23"/>
    </p:embeddedFont>
    <p:embeddedFont>
      <p:font typeface="Open Sauce Light Italics" charset="1" panose="00000400000000000000"/>
      <p:regular r:id="rId24"/>
    </p:embeddedFont>
    <p:embeddedFont>
      <p:font typeface="Open Sauce Medium" charset="1" panose="00000600000000000000"/>
      <p:regular r:id="rId25"/>
    </p:embeddedFont>
    <p:embeddedFont>
      <p:font typeface="Open Sauce Medium Italics" charset="1" panose="00000600000000000000"/>
      <p:regular r:id="rId26"/>
    </p:embeddedFont>
    <p:embeddedFont>
      <p:font typeface="Open Sauce Semi-Bold" charset="1" panose="00000700000000000000"/>
      <p:regular r:id="rId27"/>
    </p:embeddedFont>
    <p:embeddedFont>
      <p:font typeface="Open Sauce Semi-Bold Italics" charset="1" panose="00000700000000000000"/>
      <p:regular r:id="rId28"/>
    </p:embeddedFont>
    <p:embeddedFont>
      <p:font typeface="Open Sauce Heavy" charset="1" panose="00000A00000000000000"/>
      <p:regular r:id="rId29"/>
    </p:embeddedFont>
    <p:embeddedFont>
      <p:font typeface="Open Sauce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16681" y="1595607"/>
            <a:ext cx="16376215" cy="5079602"/>
            <a:chOff x="0" y="0"/>
            <a:chExt cx="21834953" cy="677280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749592" y="0"/>
              <a:ext cx="18189794" cy="6772802"/>
              <a:chOff x="0" y="0"/>
              <a:chExt cx="3593046" cy="133783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593046" cy="1337838"/>
              </a:xfrm>
              <a:custGeom>
                <a:avLst/>
                <a:gdLst/>
                <a:ahLst/>
                <a:cxnLst/>
                <a:rect r="r" b="b" t="t" l="l"/>
                <a:pathLst>
                  <a:path h="1337838" w="3593046">
                    <a:moveTo>
                      <a:pt x="0" y="0"/>
                    </a:moveTo>
                    <a:lnTo>
                      <a:pt x="3593046" y="0"/>
                    </a:lnTo>
                    <a:lnTo>
                      <a:pt x="3593046" y="1337838"/>
                    </a:lnTo>
                    <a:lnTo>
                      <a:pt x="0" y="133783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3593046" cy="1356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314171" y="5865134"/>
              <a:ext cx="13206612" cy="907668"/>
            </a:xfrm>
            <a:custGeom>
              <a:avLst/>
              <a:gdLst/>
              <a:ahLst/>
              <a:cxnLst/>
              <a:rect r="r" b="b" t="t" l="l"/>
              <a:pathLst>
                <a:path h="907668" w="13206612">
                  <a:moveTo>
                    <a:pt x="0" y="0"/>
                  </a:moveTo>
                  <a:lnTo>
                    <a:pt x="13206611" y="0"/>
                  </a:lnTo>
                  <a:lnTo>
                    <a:pt x="13206611" y="907668"/>
                  </a:lnTo>
                  <a:lnTo>
                    <a:pt x="0" y="90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87363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555572"/>
              <a:ext cx="21834953" cy="5509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40"/>
                </a:lnSpc>
              </a:pPr>
              <a:r>
                <a:rPr lang="en-US" sz="8000" spc="112">
                  <a:solidFill>
                    <a:srgbClr val="040506"/>
                  </a:solidFill>
                  <a:latin typeface="Archivo Black"/>
                </a:rPr>
                <a:t>PRICE SALIENCE &amp;</a:t>
              </a:r>
            </a:p>
            <a:p>
              <a:pPr algn="ctr">
                <a:lnSpc>
                  <a:spcPts val="11040"/>
                </a:lnSpc>
              </a:pPr>
              <a:r>
                <a:rPr lang="en-US" sz="8000" spc="112">
                  <a:solidFill>
                    <a:srgbClr val="040506"/>
                  </a:solidFill>
                  <a:latin typeface="Archivo Black"/>
                </a:rPr>
                <a:t> RENTAL BEHAVIOR </a:t>
              </a:r>
            </a:p>
            <a:p>
              <a:pPr algn="ctr">
                <a:lnSpc>
                  <a:spcPts val="11040"/>
                </a:lnSpc>
              </a:pPr>
              <a:r>
                <a:rPr lang="en-US" sz="8000" spc="112">
                  <a:solidFill>
                    <a:srgbClr val="040506"/>
                  </a:solidFill>
                  <a:latin typeface="Archivo Black"/>
                </a:rPr>
                <a:t>IN BOSTON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782390" y="7185730"/>
            <a:ext cx="9497482" cy="207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u="sng">
                <a:solidFill>
                  <a:srgbClr val="231F20"/>
                </a:solidFill>
                <a:latin typeface="Montserrat Classic Bold"/>
              </a:rPr>
              <a:t>TEAM 10</a:t>
            </a:r>
          </a:p>
          <a:p>
            <a:pPr algn="ctr">
              <a:lnSpc>
                <a:spcPts val="2557"/>
              </a:lnSpc>
            </a:pPr>
            <a:r>
              <a:rPr lang="en-US" sz="1853" spc="98">
                <a:solidFill>
                  <a:srgbClr val="231F20"/>
                </a:solidFill>
                <a:latin typeface="Montserrat Classic Bold"/>
              </a:rPr>
              <a:t>ALIMA ABDIROVA</a:t>
            </a:r>
          </a:p>
          <a:p>
            <a:pPr algn="ctr">
              <a:lnSpc>
                <a:spcPts val="2557"/>
              </a:lnSpc>
            </a:pPr>
            <a:r>
              <a:rPr lang="en-US" sz="1853" spc="98">
                <a:solidFill>
                  <a:srgbClr val="231F20"/>
                </a:solidFill>
                <a:latin typeface="Montserrat Classic Bold"/>
              </a:rPr>
              <a:t>JESSICA TONG</a:t>
            </a:r>
          </a:p>
          <a:p>
            <a:pPr algn="ctr">
              <a:lnSpc>
                <a:spcPts val="2557"/>
              </a:lnSpc>
            </a:pPr>
            <a:r>
              <a:rPr lang="en-US" sz="1853" spc="98">
                <a:solidFill>
                  <a:srgbClr val="231F20"/>
                </a:solidFill>
                <a:latin typeface="Montserrat Classic Bold"/>
              </a:rPr>
              <a:t>OUMOU BARRY</a:t>
            </a:r>
          </a:p>
          <a:p>
            <a:pPr algn="ctr">
              <a:lnSpc>
                <a:spcPts val="2557"/>
              </a:lnSpc>
            </a:pPr>
            <a:r>
              <a:rPr lang="en-US" sz="1853" spc="98">
                <a:solidFill>
                  <a:srgbClr val="231F20"/>
                </a:solidFill>
                <a:latin typeface="Montserrat Classic Bold"/>
              </a:rPr>
              <a:t>DHRUV SHAH</a:t>
            </a:r>
          </a:p>
          <a:p>
            <a:pPr algn="ctr">
              <a:lnSpc>
                <a:spcPts val="2557"/>
              </a:lnSpc>
            </a:pPr>
            <a:r>
              <a:rPr lang="en-US" sz="1853" spc="98">
                <a:solidFill>
                  <a:srgbClr val="231F20"/>
                </a:solidFill>
                <a:latin typeface="Montserrat Classic Bold"/>
              </a:rPr>
              <a:t>SONYA DREYER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86727"/>
            <a:ext cx="16230600" cy="9313546"/>
            <a:chOff x="0" y="0"/>
            <a:chExt cx="4274726" cy="24529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452950"/>
            </a:xfrm>
            <a:custGeom>
              <a:avLst/>
              <a:gdLst/>
              <a:ahLst/>
              <a:cxnLst/>
              <a:rect r="r" b="b" t="t" l="l"/>
              <a:pathLst>
                <a:path h="2452950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441025"/>
                  </a:lnTo>
                  <a:cubicBezTo>
                    <a:pt x="4274726" y="2447611"/>
                    <a:pt x="4269387" y="2452950"/>
                    <a:pt x="4262801" y="2452950"/>
                  </a:cubicBezTo>
                  <a:lnTo>
                    <a:pt x="11925" y="2452950"/>
                  </a:lnTo>
                  <a:cubicBezTo>
                    <a:pt x="5339" y="2452950"/>
                    <a:pt x="0" y="2447611"/>
                    <a:pt x="0" y="2441025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274726" cy="2472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4984" y="1132970"/>
            <a:ext cx="7474566" cy="910428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31653" y="1133336"/>
            <a:ext cx="7502457" cy="909988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21900" y="990600"/>
            <a:ext cx="5898959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40506"/>
                </a:solidFill>
                <a:latin typeface="Open Sauce Bold"/>
              </a:rPr>
              <a:t>Stats Power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6829" y="1000125"/>
            <a:ext cx="5898959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040506"/>
                </a:solidFill>
                <a:latin typeface="Open Sauce Bold"/>
              </a:rPr>
              <a:t>Sample Size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0697" y="690836"/>
            <a:ext cx="16486606" cy="8905327"/>
            <a:chOff x="0" y="0"/>
            <a:chExt cx="4342151" cy="23454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2152" cy="2345436"/>
            </a:xfrm>
            <a:custGeom>
              <a:avLst/>
              <a:gdLst/>
              <a:ahLst/>
              <a:cxnLst/>
              <a:rect r="r" b="b" t="t" l="l"/>
              <a:pathLst>
                <a:path h="2345436" w="4342152">
                  <a:moveTo>
                    <a:pt x="11740" y="0"/>
                  </a:moveTo>
                  <a:lnTo>
                    <a:pt x="4330412" y="0"/>
                  </a:lnTo>
                  <a:cubicBezTo>
                    <a:pt x="4333525" y="0"/>
                    <a:pt x="4336512" y="1237"/>
                    <a:pt x="4338713" y="3438"/>
                  </a:cubicBezTo>
                  <a:cubicBezTo>
                    <a:pt x="4340915" y="5640"/>
                    <a:pt x="4342152" y="8626"/>
                    <a:pt x="4342152" y="11740"/>
                  </a:cubicBezTo>
                  <a:lnTo>
                    <a:pt x="4342152" y="2333696"/>
                  </a:lnTo>
                  <a:cubicBezTo>
                    <a:pt x="4342152" y="2340180"/>
                    <a:pt x="4336896" y="2345436"/>
                    <a:pt x="4330412" y="2345436"/>
                  </a:cubicBezTo>
                  <a:lnTo>
                    <a:pt x="11740" y="2345436"/>
                  </a:lnTo>
                  <a:cubicBezTo>
                    <a:pt x="8626" y="2345436"/>
                    <a:pt x="5640" y="2344199"/>
                    <a:pt x="3438" y="2341998"/>
                  </a:cubicBezTo>
                  <a:cubicBezTo>
                    <a:pt x="1237" y="2339796"/>
                    <a:pt x="0" y="2336810"/>
                    <a:pt x="0" y="2333696"/>
                  </a:cubicBezTo>
                  <a:lnTo>
                    <a:pt x="0" y="11740"/>
                  </a:lnTo>
                  <a:cubicBezTo>
                    <a:pt x="0" y="8626"/>
                    <a:pt x="1237" y="5640"/>
                    <a:pt x="3438" y="3438"/>
                  </a:cubicBezTo>
                  <a:cubicBezTo>
                    <a:pt x="5640" y="1237"/>
                    <a:pt x="8626" y="0"/>
                    <a:pt x="1174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342151" cy="2364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078697" y="1028700"/>
            <a:ext cx="13795041" cy="8229600"/>
          </a:xfrm>
          <a:custGeom>
            <a:avLst/>
            <a:gdLst/>
            <a:ahLst/>
            <a:cxnLst/>
            <a:rect r="r" b="b" t="t" l="l"/>
            <a:pathLst>
              <a:path h="8229600" w="13795041">
                <a:moveTo>
                  <a:pt x="0" y="0"/>
                </a:moveTo>
                <a:lnTo>
                  <a:pt x="13795041" y="0"/>
                </a:lnTo>
                <a:lnTo>
                  <a:pt x="137950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2272" y="1028700"/>
            <a:ext cx="15923456" cy="8320518"/>
            <a:chOff x="0" y="0"/>
            <a:chExt cx="4193832" cy="2191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93832" cy="2191412"/>
            </a:xfrm>
            <a:custGeom>
              <a:avLst/>
              <a:gdLst/>
              <a:ahLst/>
              <a:cxnLst/>
              <a:rect r="r" b="b" t="t" l="l"/>
              <a:pathLst>
                <a:path h="2191412" w="4193832">
                  <a:moveTo>
                    <a:pt x="12155" y="0"/>
                  </a:moveTo>
                  <a:lnTo>
                    <a:pt x="4181677" y="0"/>
                  </a:lnTo>
                  <a:cubicBezTo>
                    <a:pt x="4188390" y="0"/>
                    <a:pt x="4193832" y="5442"/>
                    <a:pt x="4193832" y="12155"/>
                  </a:cubicBezTo>
                  <a:lnTo>
                    <a:pt x="4193832" y="2179257"/>
                  </a:lnTo>
                  <a:cubicBezTo>
                    <a:pt x="4193832" y="2182481"/>
                    <a:pt x="4192551" y="2185572"/>
                    <a:pt x="4190272" y="2187852"/>
                  </a:cubicBezTo>
                  <a:cubicBezTo>
                    <a:pt x="4187992" y="2190131"/>
                    <a:pt x="4184901" y="2191412"/>
                    <a:pt x="4181677" y="2191412"/>
                  </a:cubicBezTo>
                  <a:lnTo>
                    <a:pt x="12155" y="2191412"/>
                  </a:lnTo>
                  <a:cubicBezTo>
                    <a:pt x="8931" y="2191412"/>
                    <a:pt x="5840" y="2190131"/>
                    <a:pt x="3560" y="2187852"/>
                  </a:cubicBezTo>
                  <a:cubicBezTo>
                    <a:pt x="1281" y="2185572"/>
                    <a:pt x="0" y="2182481"/>
                    <a:pt x="0" y="2179257"/>
                  </a:cubicBezTo>
                  <a:lnTo>
                    <a:pt x="0" y="12155"/>
                  </a:lnTo>
                  <a:cubicBezTo>
                    <a:pt x="0" y="8931"/>
                    <a:pt x="1281" y="5840"/>
                    <a:pt x="3560" y="3560"/>
                  </a:cubicBezTo>
                  <a:cubicBezTo>
                    <a:pt x="5840" y="1281"/>
                    <a:pt x="8931" y="0"/>
                    <a:pt x="1215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93832" cy="2210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46479" y="1028700"/>
            <a:ext cx="13795041" cy="8229600"/>
          </a:xfrm>
          <a:custGeom>
            <a:avLst/>
            <a:gdLst/>
            <a:ahLst/>
            <a:cxnLst/>
            <a:rect r="r" b="b" t="t" l="l"/>
            <a:pathLst>
              <a:path h="8229600" w="13795041">
                <a:moveTo>
                  <a:pt x="0" y="0"/>
                </a:moveTo>
                <a:lnTo>
                  <a:pt x="13795042" y="0"/>
                </a:lnTo>
                <a:lnTo>
                  <a:pt x="137950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0839" y="218200"/>
            <a:ext cx="17699165" cy="9696264"/>
            <a:chOff x="0" y="0"/>
            <a:chExt cx="4661508" cy="25537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1508" cy="2553749"/>
            </a:xfrm>
            <a:custGeom>
              <a:avLst/>
              <a:gdLst/>
              <a:ahLst/>
              <a:cxnLst/>
              <a:rect r="r" b="b" t="t" l="l"/>
              <a:pathLst>
                <a:path h="2553749" w="4661508">
                  <a:moveTo>
                    <a:pt x="10935" y="0"/>
                  </a:moveTo>
                  <a:lnTo>
                    <a:pt x="4650573" y="0"/>
                  </a:lnTo>
                  <a:cubicBezTo>
                    <a:pt x="4653473" y="0"/>
                    <a:pt x="4656255" y="1152"/>
                    <a:pt x="4658306" y="3203"/>
                  </a:cubicBezTo>
                  <a:cubicBezTo>
                    <a:pt x="4660356" y="5254"/>
                    <a:pt x="4661508" y="8035"/>
                    <a:pt x="4661508" y="10935"/>
                  </a:cubicBezTo>
                  <a:lnTo>
                    <a:pt x="4661508" y="2542813"/>
                  </a:lnTo>
                  <a:cubicBezTo>
                    <a:pt x="4661508" y="2548853"/>
                    <a:pt x="4656613" y="2553749"/>
                    <a:pt x="4650573" y="2553749"/>
                  </a:cubicBezTo>
                  <a:lnTo>
                    <a:pt x="10935" y="2553749"/>
                  </a:lnTo>
                  <a:cubicBezTo>
                    <a:pt x="4896" y="2553749"/>
                    <a:pt x="0" y="2548853"/>
                    <a:pt x="0" y="2542813"/>
                  </a:cubicBezTo>
                  <a:lnTo>
                    <a:pt x="0" y="10935"/>
                  </a:lnTo>
                  <a:cubicBezTo>
                    <a:pt x="0" y="4896"/>
                    <a:pt x="4896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661508" cy="2572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08812" y="218200"/>
            <a:ext cx="11922537" cy="4746534"/>
          </a:xfrm>
          <a:custGeom>
            <a:avLst/>
            <a:gdLst/>
            <a:ahLst/>
            <a:cxnLst/>
            <a:rect r="r" b="b" t="t" l="l"/>
            <a:pathLst>
              <a:path h="4746534" w="11922537">
                <a:moveTo>
                  <a:pt x="0" y="0"/>
                </a:moveTo>
                <a:lnTo>
                  <a:pt x="11922537" y="0"/>
                </a:lnTo>
                <a:lnTo>
                  <a:pt x="11922537" y="4746533"/>
                </a:lnTo>
                <a:lnTo>
                  <a:pt x="0" y="4746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6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94444" y="5718061"/>
            <a:ext cx="12064856" cy="3851580"/>
          </a:xfrm>
          <a:custGeom>
            <a:avLst/>
            <a:gdLst/>
            <a:ahLst/>
            <a:cxnLst/>
            <a:rect r="r" b="b" t="t" l="l"/>
            <a:pathLst>
              <a:path h="3851580" w="12064856">
                <a:moveTo>
                  <a:pt x="0" y="0"/>
                </a:moveTo>
                <a:lnTo>
                  <a:pt x="12064856" y="0"/>
                </a:lnTo>
                <a:lnTo>
                  <a:pt x="12064856" y="3851581"/>
                </a:lnTo>
                <a:lnTo>
                  <a:pt x="0" y="3851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" t="0" r="-46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32554" y="1546654"/>
            <a:ext cx="10906040" cy="193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0"/>
              </a:lnSpc>
            </a:pPr>
            <a:r>
              <a:rPr lang="en-US" sz="5645" spc="45">
                <a:solidFill>
                  <a:srgbClr val="010101"/>
                </a:solidFill>
                <a:latin typeface="Archivo Black"/>
              </a:rPr>
              <a:t>LEASE </a:t>
            </a:r>
          </a:p>
          <a:p>
            <a:pPr algn="ctr" marL="0" indent="0" lvl="0">
              <a:lnSpc>
                <a:spcPts val="7790"/>
              </a:lnSpc>
              <a:spcBef>
                <a:spcPct val="0"/>
              </a:spcBef>
            </a:pPr>
            <a:r>
              <a:rPr lang="en-US" sz="5645" spc="45">
                <a:solidFill>
                  <a:srgbClr val="010101"/>
                </a:solidFill>
                <a:latin typeface="Archivo Black"/>
              </a:rPr>
              <a:t>LIKELIHOOD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4417" y="295368"/>
            <a:ext cx="17699165" cy="9696264"/>
            <a:chOff x="0" y="0"/>
            <a:chExt cx="4661508" cy="25537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1508" cy="2553749"/>
            </a:xfrm>
            <a:custGeom>
              <a:avLst/>
              <a:gdLst/>
              <a:ahLst/>
              <a:cxnLst/>
              <a:rect r="r" b="b" t="t" l="l"/>
              <a:pathLst>
                <a:path h="2553749" w="4661508">
                  <a:moveTo>
                    <a:pt x="10935" y="0"/>
                  </a:moveTo>
                  <a:lnTo>
                    <a:pt x="4650573" y="0"/>
                  </a:lnTo>
                  <a:cubicBezTo>
                    <a:pt x="4653473" y="0"/>
                    <a:pt x="4656255" y="1152"/>
                    <a:pt x="4658306" y="3203"/>
                  </a:cubicBezTo>
                  <a:cubicBezTo>
                    <a:pt x="4660356" y="5254"/>
                    <a:pt x="4661508" y="8035"/>
                    <a:pt x="4661508" y="10935"/>
                  </a:cubicBezTo>
                  <a:lnTo>
                    <a:pt x="4661508" y="2542813"/>
                  </a:lnTo>
                  <a:cubicBezTo>
                    <a:pt x="4661508" y="2548853"/>
                    <a:pt x="4656613" y="2553749"/>
                    <a:pt x="4650573" y="2553749"/>
                  </a:cubicBezTo>
                  <a:lnTo>
                    <a:pt x="10935" y="2553749"/>
                  </a:lnTo>
                  <a:cubicBezTo>
                    <a:pt x="4896" y="2553749"/>
                    <a:pt x="0" y="2548853"/>
                    <a:pt x="0" y="2542813"/>
                  </a:cubicBezTo>
                  <a:lnTo>
                    <a:pt x="0" y="10935"/>
                  </a:lnTo>
                  <a:cubicBezTo>
                    <a:pt x="0" y="4896"/>
                    <a:pt x="4896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661508" cy="2572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0167" y="509680"/>
            <a:ext cx="11883679" cy="4633820"/>
          </a:xfrm>
          <a:custGeom>
            <a:avLst/>
            <a:gdLst/>
            <a:ahLst/>
            <a:cxnLst/>
            <a:rect r="r" b="b" t="t" l="l"/>
            <a:pathLst>
              <a:path h="4633820" w="11883679">
                <a:moveTo>
                  <a:pt x="0" y="0"/>
                </a:moveTo>
                <a:lnTo>
                  <a:pt x="11883680" y="0"/>
                </a:lnTo>
                <a:lnTo>
                  <a:pt x="11883680" y="4633820"/>
                </a:lnTo>
                <a:lnTo>
                  <a:pt x="0" y="4633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53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90457" y="6014095"/>
            <a:ext cx="12890311" cy="2958455"/>
          </a:xfrm>
          <a:custGeom>
            <a:avLst/>
            <a:gdLst/>
            <a:ahLst/>
            <a:cxnLst/>
            <a:rect r="r" b="b" t="t" l="l"/>
            <a:pathLst>
              <a:path h="2958455" w="12890311">
                <a:moveTo>
                  <a:pt x="0" y="0"/>
                </a:moveTo>
                <a:lnTo>
                  <a:pt x="12890312" y="0"/>
                </a:lnTo>
                <a:lnTo>
                  <a:pt x="12890312" y="2958455"/>
                </a:lnTo>
                <a:lnTo>
                  <a:pt x="0" y="2958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22" r="0" b="-965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39710" y="2082552"/>
            <a:ext cx="10906040" cy="193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0"/>
              </a:lnSpc>
            </a:pPr>
            <a:r>
              <a:rPr lang="en-US" sz="5645" spc="45">
                <a:solidFill>
                  <a:srgbClr val="010101"/>
                </a:solidFill>
                <a:latin typeface="Archivo Black"/>
              </a:rPr>
              <a:t>PRICE </a:t>
            </a:r>
          </a:p>
          <a:p>
            <a:pPr algn="ctr" marL="0" indent="0" lvl="0">
              <a:lnSpc>
                <a:spcPts val="7790"/>
              </a:lnSpc>
              <a:spcBef>
                <a:spcPct val="0"/>
              </a:spcBef>
            </a:pPr>
            <a:r>
              <a:rPr lang="en-US" sz="5645" spc="45">
                <a:solidFill>
                  <a:srgbClr val="010101"/>
                </a:solidFill>
                <a:latin typeface="Archivo Black"/>
              </a:rPr>
              <a:t>PERCEPTION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4417" y="295368"/>
            <a:ext cx="17699165" cy="9696264"/>
            <a:chOff x="0" y="0"/>
            <a:chExt cx="4661508" cy="25537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1508" cy="2553749"/>
            </a:xfrm>
            <a:custGeom>
              <a:avLst/>
              <a:gdLst/>
              <a:ahLst/>
              <a:cxnLst/>
              <a:rect r="r" b="b" t="t" l="l"/>
              <a:pathLst>
                <a:path h="2553749" w="4661508">
                  <a:moveTo>
                    <a:pt x="10935" y="0"/>
                  </a:moveTo>
                  <a:lnTo>
                    <a:pt x="4650573" y="0"/>
                  </a:lnTo>
                  <a:cubicBezTo>
                    <a:pt x="4653473" y="0"/>
                    <a:pt x="4656255" y="1152"/>
                    <a:pt x="4658306" y="3203"/>
                  </a:cubicBezTo>
                  <a:cubicBezTo>
                    <a:pt x="4660356" y="5254"/>
                    <a:pt x="4661508" y="8035"/>
                    <a:pt x="4661508" y="10935"/>
                  </a:cubicBezTo>
                  <a:lnTo>
                    <a:pt x="4661508" y="2542813"/>
                  </a:lnTo>
                  <a:cubicBezTo>
                    <a:pt x="4661508" y="2548853"/>
                    <a:pt x="4656613" y="2553749"/>
                    <a:pt x="4650573" y="2553749"/>
                  </a:cubicBezTo>
                  <a:lnTo>
                    <a:pt x="10935" y="2553749"/>
                  </a:lnTo>
                  <a:cubicBezTo>
                    <a:pt x="4896" y="2553749"/>
                    <a:pt x="0" y="2548853"/>
                    <a:pt x="0" y="2542813"/>
                  </a:cubicBezTo>
                  <a:lnTo>
                    <a:pt x="0" y="10935"/>
                  </a:lnTo>
                  <a:cubicBezTo>
                    <a:pt x="0" y="4896"/>
                    <a:pt x="4896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661508" cy="2572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3802" y="819617"/>
            <a:ext cx="11739341" cy="4323883"/>
          </a:xfrm>
          <a:custGeom>
            <a:avLst/>
            <a:gdLst/>
            <a:ahLst/>
            <a:cxnLst/>
            <a:rect r="r" b="b" t="t" l="l"/>
            <a:pathLst>
              <a:path h="4323883" w="11739341">
                <a:moveTo>
                  <a:pt x="0" y="0"/>
                </a:moveTo>
                <a:lnTo>
                  <a:pt x="11739341" y="0"/>
                </a:lnTo>
                <a:lnTo>
                  <a:pt x="11739341" y="4323883"/>
                </a:lnTo>
                <a:lnTo>
                  <a:pt x="0" y="4323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13200" y="5883314"/>
            <a:ext cx="12772006" cy="3374986"/>
          </a:xfrm>
          <a:custGeom>
            <a:avLst/>
            <a:gdLst/>
            <a:ahLst/>
            <a:cxnLst/>
            <a:rect r="r" b="b" t="t" l="l"/>
            <a:pathLst>
              <a:path h="3374986" w="12772006">
                <a:moveTo>
                  <a:pt x="0" y="0"/>
                </a:moveTo>
                <a:lnTo>
                  <a:pt x="12772006" y="0"/>
                </a:lnTo>
                <a:lnTo>
                  <a:pt x="12772006" y="3374986"/>
                </a:lnTo>
                <a:lnTo>
                  <a:pt x="0" y="3374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39710" y="2082552"/>
            <a:ext cx="10906040" cy="193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0"/>
              </a:lnSpc>
            </a:pPr>
            <a:r>
              <a:rPr lang="en-US" sz="5645" spc="45">
                <a:solidFill>
                  <a:srgbClr val="010101"/>
                </a:solidFill>
                <a:latin typeface="Archivo Black"/>
              </a:rPr>
              <a:t>PRICE </a:t>
            </a:r>
          </a:p>
          <a:p>
            <a:pPr algn="ctr" marL="0" indent="0" lvl="0">
              <a:lnSpc>
                <a:spcPts val="7790"/>
              </a:lnSpc>
              <a:spcBef>
                <a:spcPct val="0"/>
              </a:spcBef>
            </a:pPr>
            <a:r>
              <a:rPr lang="en-US" sz="5645" spc="45">
                <a:solidFill>
                  <a:srgbClr val="010101"/>
                </a:solidFill>
                <a:latin typeface="Archivo Black"/>
              </a:rPr>
              <a:t>SUGGESTION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2272" y="1028700"/>
            <a:ext cx="15923456" cy="8320518"/>
            <a:chOff x="0" y="0"/>
            <a:chExt cx="4193832" cy="2191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93832" cy="2191412"/>
            </a:xfrm>
            <a:custGeom>
              <a:avLst/>
              <a:gdLst/>
              <a:ahLst/>
              <a:cxnLst/>
              <a:rect r="r" b="b" t="t" l="l"/>
              <a:pathLst>
                <a:path h="2191412" w="4193832">
                  <a:moveTo>
                    <a:pt x="12155" y="0"/>
                  </a:moveTo>
                  <a:lnTo>
                    <a:pt x="4181677" y="0"/>
                  </a:lnTo>
                  <a:cubicBezTo>
                    <a:pt x="4188390" y="0"/>
                    <a:pt x="4193832" y="5442"/>
                    <a:pt x="4193832" y="12155"/>
                  </a:cubicBezTo>
                  <a:lnTo>
                    <a:pt x="4193832" y="2179257"/>
                  </a:lnTo>
                  <a:cubicBezTo>
                    <a:pt x="4193832" y="2182481"/>
                    <a:pt x="4192551" y="2185572"/>
                    <a:pt x="4190272" y="2187852"/>
                  </a:cubicBezTo>
                  <a:cubicBezTo>
                    <a:pt x="4187992" y="2190131"/>
                    <a:pt x="4184901" y="2191412"/>
                    <a:pt x="4181677" y="2191412"/>
                  </a:cubicBezTo>
                  <a:lnTo>
                    <a:pt x="12155" y="2191412"/>
                  </a:lnTo>
                  <a:cubicBezTo>
                    <a:pt x="8931" y="2191412"/>
                    <a:pt x="5840" y="2190131"/>
                    <a:pt x="3560" y="2187852"/>
                  </a:cubicBezTo>
                  <a:cubicBezTo>
                    <a:pt x="1281" y="2185572"/>
                    <a:pt x="0" y="2182481"/>
                    <a:pt x="0" y="2179257"/>
                  </a:cubicBezTo>
                  <a:lnTo>
                    <a:pt x="0" y="12155"/>
                  </a:lnTo>
                  <a:cubicBezTo>
                    <a:pt x="0" y="8931"/>
                    <a:pt x="1281" y="5840"/>
                    <a:pt x="3560" y="3560"/>
                  </a:cubicBezTo>
                  <a:cubicBezTo>
                    <a:pt x="5840" y="1281"/>
                    <a:pt x="8931" y="0"/>
                    <a:pt x="1215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93832" cy="2210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10797" y="1028700"/>
            <a:ext cx="13066407" cy="8320518"/>
          </a:xfrm>
          <a:custGeom>
            <a:avLst/>
            <a:gdLst/>
            <a:ahLst/>
            <a:cxnLst/>
            <a:rect r="r" b="b" t="t" l="l"/>
            <a:pathLst>
              <a:path h="8320518" w="13066407">
                <a:moveTo>
                  <a:pt x="0" y="0"/>
                </a:moveTo>
                <a:lnTo>
                  <a:pt x="13066406" y="0"/>
                </a:lnTo>
                <a:lnTo>
                  <a:pt x="13066406" y="8320518"/>
                </a:lnTo>
                <a:lnTo>
                  <a:pt x="0" y="8320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2272" y="1028700"/>
            <a:ext cx="15923456" cy="8320518"/>
            <a:chOff x="0" y="0"/>
            <a:chExt cx="4193832" cy="2191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93832" cy="2191412"/>
            </a:xfrm>
            <a:custGeom>
              <a:avLst/>
              <a:gdLst/>
              <a:ahLst/>
              <a:cxnLst/>
              <a:rect r="r" b="b" t="t" l="l"/>
              <a:pathLst>
                <a:path h="2191412" w="4193832">
                  <a:moveTo>
                    <a:pt x="12155" y="0"/>
                  </a:moveTo>
                  <a:lnTo>
                    <a:pt x="4181677" y="0"/>
                  </a:lnTo>
                  <a:cubicBezTo>
                    <a:pt x="4188390" y="0"/>
                    <a:pt x="4193832" y="5442"/>
                    <a:pt x="4193832" y="12155"/>
                  </a:cubicBezTo>
                  <a:lnTo>
                    <a:pt x="4193832" y="2179257"/>
                  </a:lnTo>
                  <a:cubicBezTo>
                    <a:pt x="4193832" y="2182481"/>
                    <a:pt x="4192551" y="2185572"/>
                    <a:pt x="4190272" y="2187852"/>
                  </a:cubicBezTo>
                  <a:cubicBezTo>
                    <a:pt x="4187992" y="2190131"/>
                    <a:pt x="4184901" y="2191412"/>
                    <a:pt x="4181677" y="2191412"/>
                  </a:cubicBezTo>
                  <a:lnTo>
                    <a:pt x="12155" y="2191412"/>
                  </a:lnTo>
                  <a:cubicBezTo>
                    <a:pt x="8931" y="2191412"/>
                    <a:pt x="5840" y="2190131"/>
                    <a:pt x="3560" y="2187852"/>
                  </a:cubicBezTo>
                  <a:cubicBezTo>
                    <a:pt x="1281" y="2185572"/>
                    <a:pt x="0" y="2182481"/>
                    <a:pt x="0" y="2179257"/>
                  </a:cubicBezTo>
                  <a:lnTo>
                    <a:pt x="0" y="12155"/>
                  </a:lnTo>
                  <a:cubicBezTo>
                    <a:pt x="0" y="8931"/>
                    <a:pt x="1281" y="5840"/>
                    <a:pt x="3560" y="3560"/>
                  </a:cubicBezTo>
                  <a:cubicBezTo>
                    <a:pt x="5840" y="1281"/>
                    <a:pt x="8931" y="0"/>
                    <a:pt x="1215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93832" cy="2210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82184" y="1028700"/>
            <a:ext cx="13066407" cy="8320518"/>
          </a:xfrm>
          <a:custGeom>
            <a:avLst/>
            <a:gdLst/>
            <a:ahLst/>
            <a:cxnLst/>
            <a:rect r="r" b="b" t="t" l="l"/>
            <a:pathLst>
              <a:path h="8320518" w="13066407">
                <a:moveTo>
                  <a:pt x="0" y="0"/>
                </a:moveTo>
                <a:lnTo>
                  <a:pt x="13066407" y="0"/>
                </a:lnTo>
                <a:lnTo>
                  <a:pt x="13066407" y="8320518"/>
                </a:lnTo>
                <a:lnTo>
                  <a:pt x="0" y="8320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8121" y="1207276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44765" y="1585786"/>
            <a:ext cx="10906040" cy="109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94"/>
              </a:lnSpc>
              <a:spcBef>
                <a:spcPct val="0"/>
              </a:spcBef>
            </a:pPr>
            <a:r>
              <a:rPr lang="en-US" sz="6445" spc="51">
                <a:solidFill>
                  <a:srgbClr val="010101"/>
                </a:solidFill>
                <a:latin typeface="Archivo Black"/>
              </a:rPr>
              <a:t>LIMITATIONS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429103" y="3185771"/>
            <a:ext cx="4283703" cy="5794282"/>
            <a:chOff x="0" y="0"/>
            <a:chExt cx="931511" cy="12599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1511" cy="1259993"/>
            </a:xfrm>
            <a:custGeom>
              <a:avLst/>
              <a:gdLst/>
              <a:ahLst/>
              <a:cxnLst/>
              <a:rect r="r" b="b" t="t" l="l"/>
              <a:pathLst>
                <a:path h="1259993" w="931511">
                  <a:moveTo>
                    <a:pt x="36146" y="0"/>
                  </a:moveTo>
                  <a:lnTo>
                    <a:pt x="895365" y="0"/>
                  </a:lnTo>
                  <a:cubicBezTo>
                    <a:pt x="915328" y="0"/>
                    <a:pt x="931511" y="16183"/>
                    <a:pt x="931511" y="36146"/>
                  </a:cubicBezTo>
                  <a:lnTo>
                    <a:pt x="931511" y="1223847"/>
                  </a:lnTo>
                  <a:cubicBezTo>
                    <a:pt x="931511" y="1243810"/>
                    <a:pt x="915328" y="1259993"/>
                    <a:pt x="895365" y="1259993"/>
                  </a:cubicBezTo>
                  <a:lnTo>
                    <a:pt x="36146" y="1259993"/>
                  </a:lnTo>
                  <a:cubicBezTo>
                    <a:pt x="16183" y="1259993"/>
                    <a:pt x="0" y="1243810"/>
                    <a:pt x="0" y="1223847"/>
                  </a:cubicBezTo>
                  <a:lnTo>
                    <a:pt x="0" y="36146"/>
                  </a:lnTo>
                  <a:cubicBezTo>
                    <a:pt x="0" y="16183"/>
                    <a:pt x="16183" y="0"/>
                    <a:pt x="361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31511" cy="1279043"/>
            </a:xfrm>
            <a:prstGeom prst="rect">
              <a:avLst/>
            </a:prstGeom>
          </p:spPr>
          <p:txBody>
            <a:bodyPr anchor="ctr" rtlCol="false" tIns="61527" lIns="61527" bIns="61527" rIns="61527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26225" y="3185771"/>
            <a:ext cx="4283703" cy="5794282"/>
            <a:chOff x="0" y="0"/>
            <a:chExt cx="931511" cy="12599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1511" cy="1259993"/>
            </a:xfrm>
            <a:custGeom>
              <a:avLst/>
              <a:gdLst/>
              <a:ahLst/>
              <a:cxnLst/>
              <a:rect r="r" b="b" t="t" l="l"/>
              <a:pathLst>
                <a:path h="1259993" w="931511">
                  <a:moveTo>
                    <a:pt x="36146" y="0"/>
                  </a:moveTo>
                  <a:lnTo>
                    <a:pt x="895365" y="0"/>
                  </a:lnTo>
                  <a:cubicBezTo>
                    <a:pt x="915328" y="0"/>
                    <a:pt x="931511" y="16183"/>
                    <a:pt x="931511" y="36146"/>
                  </a:cubicBezTo>
                  <a:lnTo>
                    <a:pt x="931511" y="1223847"/>
                  </a:lnTo>
                  <a:cubicBezTo>
                    <a:pt x="931511" y="1243810"/>
                    <a:pt x="915328" y="1259993"/>
                    <a:pt x="895365" y="1259993"/>
                  </a:cubicBezTo>
                  <a:lnTo>
                    <a:pt x="36146" y="1259993"/>
                  </a:lnTo>
                  <a:cubicBezTo>
                    <a:pt x="16183" y="1259993"/>
                    <a:pt x="0" y="1243810"/>
                    <a:pt x="0" y="1223847"/>
                  </a:cubicBezTo>
                  <a:lnTo>
                    <a:pt x="0" y="36146"/>
                  </a:lnTo>
                  <a:cubicBezTo>
                    <a:pt x="0" y="16183"/>
                    <a:pt x="16183" y="0"/>
                    <a:pt x="361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931511" cy="1279043"/>
            </a:xfrm>
            <a:prstGeom prst="rect">
              <a:avLst/>
            </a:prstGeom>
          </p:spPr>
          <p:txBody>
            <a:bodyPr anchor="ctr" rtlCol="false" tIns="61527" lIns="61527" bIns="61527" rIns="61527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19420" y="3185771"/>
            <a:ext cx="4283703" cy="5794282"/>
            <a:chOff x="0" y="0"/>
            <a:chExt cx="931511" cy="12599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1511" cy="1259993"/>
            </a:xfrm>
            <a:custGeom>
              <a:avLst/>
              <a:gdLst/>
              <a:ahLst/>
              <a:cxnLst/>
              <a:rect r="r" b="b" t="t" l="l"/>
              <a:pathLst>
                <a:path h="1259993" w="931511">
                  <a:moveTo>
                    <a:pt x="36146" y="0"/>
                  </a:moveTo>
                  <a:lnTo>
                    <a:pt x="895365" y="0"/>
                  </a:lnTo>
                  <a:cubicBezTo>
                    <a:pt x="915328" y="0"/>
                    <a:pt x="931511" y="16183"/>
                    <a:pt x="931511" y="36146"/>
                  </a:cubicBezTo>
                  <a:lnTo>
                    <a:pt x="931511" y="1223847"/>
                  </a:lnTo>
                  <a:cubicBezTo>
                    <a:pt x="931511" y="1243810"/>
                    <a:pt x="915328" y="1259993"/>
                    <a:pt x="895365" y="1259993"/>
                  </a:cubicBezTo>
                  <a:lnTo>
                    <a:pt x="36146" y="1259993"/>
                  </a:lnTo>
                  <a:cubicBezTo>
                    <a:pt x="16183" y="1259993"/>
                    <a:pt x="0" y="1243810"/>
                    <a:pt x="0" y="1223847"/>
                  </a:cubicBezTo>
                  <a:lnTo>
                    <a:pt x="0" y="36146"/>
                  </a:lnTo>
                  <a:cubicBezTo>
                    <a:pt x="0" y="16183"/>
                    <a:pt x="16183" y="0"/>
                    <a:pt x="361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931511" cy="1279043"/>
            </a:xfrm>
            <a:prstGeom prst="rect">
              <a:avLst/>
            </a:prstGeom>
          </p:spPr>
          <p:txBody>
            <a:bodyPr anchor="ctr" rtlCol="false" tIns="61527" lIns="61527" bIns="61527" rIns="61527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819420" y="4574979"/>
            <a:ext cx="4158050" cy="44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246">
                <a:solidFill>
                  <a:srgbClr val="231F20"/>
                </a:solidFill>
                <a:latin typeface="Montserrat Light Bold"/>
              </a:rPr>
              <a:t>Spam entries</a:t>
            </a:r>
            <a:r>
              <a:rPr lang="en-US" sz="2510" spc="246">
                <a:solidFill>
                  <a:srgbClr val="231F20"/>
                </a:solidFill>
                <a:latin typeface="Montserrat Light"/>
              </a:rPr>
              <a:t> disrupted intended proportions, causing sample imbalance. </a:t>
            </a:r>
          </a:p>
          <a:p>
            <a:pPr>
              <a:lnSpc>
                <a:spcPts val="3464"/>
              </a:lnSpc>
            </a:pPr>
          </a:p>
          <a:p>
            <a:pPr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246">
                <a:solidFill>
                  <a:srgbClr val="231F20"/>
                </a:solidFill>
                <a:latin typeface="Montserrat Light"/>
              </a:rPr>
              <a:t>Smaller sample size </a:t>
            </a:r>
            <a:r>
              <a:rPr lang="en-US" sz="2510" spc="246">
                <a:solidFill>
                  <a:srgbClr val="231F20"/>
                </a:solidFill>
                <a:latin typeface="Montserrat Light Bold"/>
              </a:rPr>
              <a:t>reduced statistical power</a:t>
            </a:r>
          </a:p>
          <a:p>
            <a:pPr marL="0" indent="0" lvl="0">
              <a:lnSpc>
                <a:spcPts val="3464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064975" y="4448999"/>
            <a:ext cx="4158050" cy="432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Experiment on </a:t>
            </a:r>
            <a:r>
              <a:rPr lang="en-US" sz="2499" spc="244">
                <a:solidFill>
                  <a:srgbClr val="231F20"/>
                </a:solidFill>
                <a:latin typeface="Montserrat Light Bold"/>
              </a:rPr>
              <a:t>price salience is generalizable</a:t>
            </a:r>
            <a:r>
              <a:rPr lang="en-US" sz="2499" spc="244">
                <a:solidFill>
                  <a:srgbClr val="231F20"/>
                </a:solidFill>
                <a:latin typeface="Montserrat Light"/>
              </a:rPr>
              <a:t> to a wider population.</a:t>
            </a:r>
          </a:p>
          <a:p>
            <a:pPr>
              <a:lnSpc>
                <a:spcPts val="3449"/>
              </a:lnSpc>
            </a:pPr>
          </a:p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Attitudes towards prices may vary based on </a:t>
            </a:r>
            <a:r>
              <a:rPr lang="en-US" sz="2499" spc="244">
                <a:solidFill>
                  <a:srgbClr val="231F20"/>
                </a:solidFill>
                <a:latin typeface="Montserrat Light Bold"/>
              </a:rPr>
              <a:t>regional housing market</a:t>
            </a:r>
            <a:r>
              <a:rPr lang="en-US" sz="2499" spc="244">
                <a:solidFill>
                  <a:srgbClr val="231F20"/>
                </a:solidFill>
                <a:latin typeface="Montserrat Light"/>
              </a:rPr>
              <a:t> dynamics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29103" y="4233029"/>
            <a:ext cx="4158050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9"/>
              </a:lnSpc>
            </a:pPr>
          </a:p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Hypothetical Bias</a:t>
            </a:r>
          </a:p>
          <a:p>
            <a:pPr>
              <a:lnSpc>
                <a:spcPts val="3449"/>
              </a:lnSpc>
            </a:pPr>
          </a:p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Social Desirability Bias</a:t>
            </a:r>
          </a:p>
          <a:p>
            <a:pPr>
              <a:lnSpc>
                <a:spcPts val="3449"/>
              </a:lnSpc>
            </a:pPr>
          </a:p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Information Bias</a:t>
            </a:r>
          </a:p>
          <a:p>
            <a:pPr>
              <a:lnSpc>
                <a:spcPts val="3449"/>
              </a:lnSpc>
            </a:pPr>
          </a:p>
          <a:p>
            <a:pPr marL="539749" indent="-269875" lvl="1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231F20"/>
                </a:solidFill>
                <a:latin typeface="Montserrat Light"/>
              </a:rPr>
              <a:t>Preference Uncertainty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19420" y="3687857"/>
            <a:ext cx="4283703" cy="583273"/>
            <a:chOff x="0" y="0"/>
            <a:chExt cx="1128218" cy="1536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28218" cy="153619"/>
            </a:xfrm>
            <a:custGeom>
              <a:avLst/>
              <a:gdLst/>
              <a:ahLst/>
              <a:cxnLst/>
              <a:rect r="r" b="b" t="t" l="l"/>
              <a:pathLst>
                <a:path h="153619" w="1128218">
                  <a:moveTo>
                    <a:pt x="0" y="0"/>
                  </a:moveTo>
                  <a:lnTo>
                    <a:pt x="1128218" y="0"/>
                  </a:lnTo>
                  <a:lnTo>
                    <a:pt x="1128218" y="153619"/>
                  </a:lnTo>
                  <a:lnTo>
                    <a:pt x="0" y="1536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128218" cy="182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Montserrat Classic"/>
                </a:rPr>
                <a:t>PROBLEMS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126225" y="3721453"/>
            <a:ext cx="4283703" cy="583273"/>
            <a:chOff x="0" y="0"/>
            <a:chExt cx="1128218" cy="1536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218" cy="153619"/>
            </a:xfrm>
            <a:custGeom>
              <a:avLst/>
              <a:gdLst/>
              <a:ahLst/>
              <a:cxnLst/>
              <a:rect r="r" b="b" t="t" l="l"/>
              <a:pathLst>
                <a:path h="153619" w="1128218">
                  <a:moveTo>
                    <a:pt x="0" y="0"/>
                  </a:moveTo>
                  <a:lnTo>
                    <a:pt x="1128218" y="0"/>
                  </a:lnTo>
                  <a:lnTo>
                    <a:pt x="1128218" y="153619"/>
                  </a:lnTo>
                  <a:lnTo>
                    <a:pt x="0" y="1536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128218" cy="182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Montserrat Classic"/>
                </a:rPr>
                <a:t>GENERALIZABILITY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429103" y="3721453"/>
            <a:ext cx="4283703" cy="583273"/>
            <a:chOff x="0" y="0"/>
            <a:chExt cx="1128218" cy="1536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28218" cy="153619"/>
            </a:xfrm>
            <a:custGeom>
              <a:avLst/>
              <a:gdLst/>
              <a:ahLst/>
              <a:cxnLst/>
              <a:rect r="r" b="b" t="t" l="l"/>
              <a:pathLst>
                <a:path h="153619" w="1128218">
                  <a:moveTo>
                    <a:pt x="0" y="0"/>
                  </a:moveTo>
                  <a:lnTo>
                    <a:pt x="1128218" y="0"/>
                  </a:lnTo>
                  <a:lnTo>
                    <a:pt x="1128218" y="153619"/>
                  </a:lnTo>
                  <a:lnTo>
                    <a:pt x="0" y="1536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128218" cy="182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Montserrat Classic"/>
                </a:rPr>
                <a:t>BIASES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5246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04237" y="2755555"/>
            <a:ext cx="8745885" cy="2025717"/>
            <a:chOff x="0" y="0"/>
            <a:chExt cx="2985281" cy="6914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85281" cy="691449"/>
            </a:xfrm>
            <a:custGeom>
              <a:avLst/>
              <a:gdLst/>
              <a:ahLst/>
              <a:cxnLst/>
              <a:rect r="r" b="b" t="t" l="l"/>
              <a:pathLst>
                <a:path h="691449" w="2985281">
                  <a:moveTo>
                    <a:pt x="9737" y="0"/>
                  </a:moveTo>
                  <a:lnTo>
                    <a:pt x="2975544" y="0"/>
                  </a:lnTo>
                  <a:cubicBezTo>
                    <a:pt x="2980921" y="0"/>
                    <a:pt x="2985281" y="4360"/>
                    <a:pt x="2985281" y="9737"/>
                  </a:cubicBezTo>
                  <a:lnTo>
                    <a:pt x="2985281" y="681712"/>
                  </a:lnTo>
                  <a:cubicBezTo>
                    <a:pt x="2985281" y="687090"/>
                    <a:pt x="2980921" y="691449"/>
                    <a:pt x="2975544" y="691449"/>
                  </a:cubicBezTo>
                  <a:lnTo>
                    <a:pt x="9737" y="691449"/>
                  </a:lnTo>
                  <a:cubicBezTo>
                    <a:pt x="4360" y="691449"/>
                    <a:pt x="0" y="687090"/>
                    <a:pt x="0" y="681712"/>
                  </a:cubicBezTo>
                  <a:lnTo>
                    <a:pt x="0" y="9737"/>
                  </a:lnTo>
                  <a:cubicBezTo>
                    <a:pt x="0" y="4360"/>
                    <a:pt x="4360" y="0"/>
                    <a:pt x="973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85281" cy="710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7955" y="405428"/>
            <a:ext cx="12291503" cy="1440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618"/>
              </a:lnSpc>
              <a:spcBef>
                <a:spcPct val="0"/>
              </a:spcBef>
            </a:pPr>
            <a:r>
              <a:rPr lang="en-US" sz="8419" spc="294" strike="noStrike" u="none">
                <a:solidFill>
                  <a:srgbClr val="010101"/>
                </a:solidFill>
                <a:latin typeface="Archivo Black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8946" y="2321152"/>
            <a:ext cx="7176468" cy="215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7"/>
              </a:lnSpc>
            </a:pPr>
          </a:p>
          <a:p>
            <a:pPr>
              <a:lnSpc>
                <a:spcPts val="2877"/>
              </a:lnSpc>
            </a:pPr>
          </a:p>
          <a:p>
            <a:pPr>
              <a:lnSpc>
                <a:spcPts val="2877"/>
              </a:lnSpc>
            </a:pPr>
            <a:r>
              <a:rPr lang="en-US" sz="2085" spc="204">
                <a:solidFill>
                  <a:srgbClr val="F2F4F5"/>
                </a:solidFill>
                <a:latin typeface="Open Sauce Bold"/>
              </a:rPr>
              <a:t>From our experiment we couldn’t find that having less price salience would increase the willingness of people to rent the proeprty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191171" y="5406843"/>
            <a:ext cx="8346951" cy="1731765"/>
            <a:chOff x="0" y="0"/>
            <a:chExt cx="2849110" cy="5911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49110" cy="591113"/>
            </a:xfrm>
            <a:custGeom>
              <a:avLst/>
              <a:gdLst/>
              <a:ahLst/>
              <a:cxnLst/>
              <a:rect r="r" b="b" t="t" l="l"/>
              <a:pathLst>
                <a:path h="591113" w="2849110">
                  <a:moveTo>
                    <a:pt x="10203" y="0"/>
                  </a:moveTo>
                  <a:lnTo>
                    <a:pt x="2838908" y="0"/>
                  </a:lnTo>
                  <a:cubicBezTo>
                    <a:pt x="2841613" y="0"/>
                    <a:pt x="2844209" y="1075"/>
                    <a:pt x="2846122" y="2988"/>
                  </a:cubicBezTo>
                  <a:cubicBezTo>
                    <a:pt x="2848035" y="4902"/>
                    <a:pt x="2849110" y="7497"/>
                    <a:pt x="2849110" y="10203"/>
                  </a:cubicBezTo>
                  <a:lnTo>
                    <a:pt x="2849110" y="580910"/>
                  </a:lnTo>
                  <a:cubicBezTo>
                    <a:pt x="2849110" y="583616"/>
                    <a:pt x="2848035" y="586211"/>
                    <a:pt x="2846122" y="588125"/>
                  </a:cubicBezTo>
                  <a:cubicBezTo>
                    <a:pt x="2844209" y="590038"/>
                    <a:pt x="2841613" y="591113"/>
                    <a:pt x="2838908" y="591113"/>
                  </a:cubicBezTo>
                  <a:lnTo>
                    <a:pt x="10203" y="591113"/>
                  </a:lnTo>
                  <a:cubicBezTo>
                    <a:pt x="7497" y="591113"/>
                    <a:pt x="4902" y="590038"/>
                    <a:pt x="2988" y="588125"/>
                  </a:cubicBezTo>
                  <a:cubicBezTo>
                    <a:pt x="1075" y="586211"/>
                    <a:pt x="0" y="583616"/>
                    <a:pt x="0" y="580910"/>
                  </a:cubicBezTo>
                  <a:lnTo>
                    <a:pt x="0" y="10203"/>
                  </a:lnTo>
                  <a:cubicBezTo>
                    <a:pt x="0" y="7497"/>
                    <a:pt x="1075" y="4902"/>
                    <a:pt x="2988" y="2988"/>
                  </a:cubicBezTo>
                  <a:cubicBezTo>
                    <a:pt x="4902" y="1075"/>
                    <a:pt x="7497" y="0"/>
                    <a:pt x="10203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849110" cy="610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13812" y="4977386"/>
            <a:ext cx="999463" cy="858913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409347" y="5728508"/>
            <a:ext cx="7910600" cy="105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8"/>
              </a:lnSpc>
            </a:pPr>
            <a:r>
              <a:rPr lang="en-US" sz="1970" spc="193">
                <a:solidFill>
                  <a:srgbClr val="F2F4F5"/>
                </a:solidFill>
                <a:latin typeface="Montserrat Light Bold"/>
              </a:rPr>
              <a:t>The results are inconclusive due to the small sample size, leading to the reduction in statistical power as well as unequal proportion size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300775" y="7453217"/>
            <a:ext cx="8199975" cy="2235683"/>
            <a:chOff x="0" y="0"/>
            <a:chExt cx="2798942" cy="7631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98942" cy="763118"/>
            </a:xfrm>
            <a:custGeom>
              <a:avLst/>
              <a:gdLst/>
              <a:ahLst/>
              <a:cxnLst/>
              <a:rect r="r" b="b" t="t" l="l"/>
              <a:pathLst>
                <a:path h="763118" w="2798942">
                  <a:moveTo>
                    <a:pt x="10386" y="0"/>
                  </a:moveTo>
                  <a:lnTo>
                    <a:pt x="2788557" y="0"/>
                  </a:lnTo>
                  <a:cubicBezTo>
                    <a:pt x="2791311" y="0"/>
                    <a:pt x="2793953" y="1094"/>
                    <a:pt x="2795900" y="3042"/>
                  </a:cubicBezTo>
                  <a:cubicBezTo>
                    <a:pt x="2797848" y="4990"/>
                    <a:pt x="2798942" y="7631"/>
                    <a:pt x="2798942" y="10386"/>
                  </a:cubicBezTo>
                  <a:lnTo>
                    <a:pt x="2798942" y="752732"/>
                  </a:lnTo>
                  <a:cubicBezTo>
                    <a:pt x="2798942" y="755487"/>
                    <a:pt x="2797848" y="758128"/>
                    <a:pt x="2795900" y="760076"/>
                  </a:cubicBezTo>
                  <a:cubicBezTo>
                    <a:pt x="2793953" y="762024"/>
                    <a:pt x="2791311" y="763118"/>
                    <a:pt x="2788557" y="763118"/>
                  </a:cubicBezTo>
                  <a:lnTo>
                    <a:pt x="10386" y="763118"/>
                  </a:lnTo>
                  <a:cubicBezTo>
                    <a:pt x="4650" y="763118"/>
                    <a:pt x="0" y="758468"/>
                    <a:pt x="0" y="752732"/>
                  </a:cubicBezTo>
                  <a:lnTo>
                    <a:pt x="0" y="10386"/>
                  </a:lnTo>
                  <a:cubicBezTo>
                    <a:pt x="0" y="4650"/>
                    <a:pt x="4650" y="0"/>
                    <a:pt x="10386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2798942" cy="782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300775" y="7712695"/>
            <a:ext cx="8286623" cy="197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1"/>
              </a:lnSpc>
            </a:pPr>
            <a:r>
              <a:rPr lang="en-US" sz="1885" spc="184">
                <a:solidFill>
                  <a:srgbClr val="F2F4F5"/>
                </a:solidFill>
                <a:latin typeface="Montserrat Light Bold"/>
              </a:rPr>
              <a:t>  What we could have done differently?</a:t>
            </a:r>
          </a:p>
          <a:p>
            <a:pPr>
              <a:lnSpc>
                <a:spcPts val="2601"/>
              </a:lnSpc>
            </a:pPr>
          </a:p>
          <a:p>
            <a:pPr marL="407013" indent="-203507" lvl="1">
              <a:lnSpc>
                <a:spcPts val="2601"/>
              </a:lnSpc>
              <a:buFont typeface="Arial"/>
              <a:buChar char="•"/>
            </a:pPr>
            <a:r>
              <a:rPr lang="en-US" sz="1885" spc="184">
                <a:solidFill>
                  <a:srgbClr val="F2F4F5"/>
                </a:solidFill>
                <a:latin typeface="Montserrat Light Bold"/>
              </a:rPr>
              <a:t>Need a larger sample size for the statistical power</a:t>
            </a:r>
          </a:p>
          <a:p>
            <a:pPr marL="407013" indent="-203507" lvl="1">
              <a:lnSpc>
                <a:spcPts val="2601"/>
              </a:lnSpc>
              <a:buFont typeface="Arial"/>
              <a:buChar char="•"/>
            </a:pPr>
            <a:r>
              <a:rPr lang="en-US" sz="1885" spc="184">
                <a:solidFill>
                  <a:srgbClr val="F2F4F5"/>
                </a:solidFill>
                <a:latin typeface="Montserrat Light Bold"/>
              </a:rPr>
              <a:t>Would not only focus on Boston (generalizability) </a:t>
            </a:r>
          </a:p>
          <a:p>
            <a:pPr marL="407013" indent="-203507" lvl="1">
              <a:lnSpc>
                <a:spcPts val="2601"/>
              </a:lnSpc>
              <a:buFont typeface="Arial"/>
              <a:buChar char="•"/>
            </a:pPr>
            <a:r>
              <a:rPr lang="en-US" sz="1885" spc="184">
                <a:solidFill>
                  <a:srgbClr val="F2F4F5"/>
                </a:solidFill>
                <a:latin typeface="Montserrat Light Bold"/>
              </a:rPr>
              <a:t>Add treatment arm(s) (different levels of salience) </a:t>
            </a:r>
          </a:p>
          <a:p>
            <a:pPr>
              <a:lnSpc>
                <a:spcPts val="2601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2208557"/>
            <a:ext cx="1028169" cy="883583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56857" y="6970635"/>
            <a:ext cx="1028169" cy="883583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 l="0" t="-90524" r="0" b="-101973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5664" y="502920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64113" y="6068445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Research Question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23840" y="502920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72290" y="6116070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Methods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57790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06239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Data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7534" y="7366883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55983" y="837755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Limitations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544300" y="7433650"/>
            <a:ext cx="2743420" cy="1343493"/>
            <a:chOff x="0" y="0"/>
            <a:chExt cx="3657894" cy="179132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602067" y="-114300"/>
              <a:ext cx="2453759" cy="1360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27"/>
                </a:lnSpc>
                <a:spcBef>
                  <a:spcPct val="0"/>
                </a:spcBef>
              </a:pPr>
              <a:r>
                <a:rPr lang="en-US" sz="6251" spc="331">
                  <a:solidFill>
                    <a:srgbClr val="231F20"/>
                  </a:solidFill>
                  <a:latin typeface="Montserrat Classic Bold"/>
                </a:rPr>
                <a:t>05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45960"/>
              <a:ext cx="3657894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3"/>
                </a:lnSpc>
              </a:pPr>
              <a:r>
                <a:rPr lang="en-US" sz="2524" spc="247">
                  <a:solidFill>
                    <a:srgbClr val="231F20"/>
                  </a:solidFill>
                  <a:latin typeface="Montserrat Light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028875" y="1595607"/>
            <a:ext cx="13642346" cy="5079602"/>
            <a:chOff x="0" y="0"/>
            <a:chExt cx="3593046" cy="13378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93046" cy="1337838"/>
            </a:xfrm>
            <a:custGeom>
              <a:avLst/>
              <a:gdLst/>
              <a:ahLst/>
              <a:cxnLst/>
              <a:rect r="r" b="b" t="t" l="l"/>
              <a:pathLst>
                <a:path h="1337838" w="3593046">
                  <a:moveTo>
                    <a:pt x="0" y="0"/>
                  </a:moveTo>
                  <a:lnTo>
                    <a:pt x="3593046" y="0"/>
                  </a:lnTo>
                  <a:lnTo>
                    <a:pt x="3593046" y="1337838"/>
                  </a:lnTo>
                  <a:lnTo>
                    <a:pt x="0" y="13378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593046" cy="1356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952309" y="5994458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9" y="0"/>
                </a:lnTo>
                <a:lnTo>
                  <a:pt x="9904959" y="680751"/>
                </a:lnTo>
                <a:lnTo>
                  <a:pt x="0" y="680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6681" y="3374361"/>
            <a:ext cx="16376215" cy="136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8000" spc="112">
                <a:solidFill>
                  <a:srgbClr val="040506"/>
                </a:solidFill>
                <a:latin typeface="Archivo Black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34427" t="0" r="-3442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6191" y="4035858"/>
            <a:ext cx="666669" cy="66666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66191" y="6313744"/>
            <a:ext cx="666669" cy="66666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23384" y="3552825"/>
            <a:ext cx="7522706" cy="1866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0"/>
              </a:lnSpc>
              <a:spcBef>
                <a:spcPct val="0"/>
              </a:spcBef>
            </a:pPr>
            <a:r>
              <a:rPr lang="en-US" sz="2710" spc="265">
                <a:solidFill>
                  <a:srgbClr val="231F20"/>
                </a:solidFill>
                <a:latin typeface="Montserrat Light Bold"/>
              </a:rPr>
              <a:t>Experiment objective:</a:t>
            </a:r>
            <a:r>
              <a:rPr lang="en-US" sz="2710" spc="265">
                <a:solidFill>
                  <a:srgbClr val="231F20"/>
                </a:solidFill>
                <a:latin typeface="Montserrat Light"/>
              </a:rPr>
              <a:t> Investigate the impact of price salience on renting behavior and perceived fairness in Boston's housing market.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3384" y="5805249"/>
            <a:ext cx="7522706" cy="232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0"/>
              </a:lnSpc>
            </a:pPr>
            <a:r>
              <a:rPr lang="en-US" sz="2710" spc="265">
                <a:solidFill>
                  <a:srgbClr val="231F20"/>
                </a:solidFill>
                <a:latin typeface="Montserrat Light Bold"/>
              </a:rPr>
              <a:t>Hypothesis: </a:t>
            </a:r>
            <a:r>
              <a:rPr lang="en-US" sz="2710" spc="265">
                <a:solidFill>
                  <a:srgbClr val="231F20"/>
                </a:solidFill>
                <a:latin typeface="Montserrat Light"/>
              </a:rPr>
              <a:t>Having less salience</a:t>
            </a:r>
            <a:r>
              <a:rPr lang="en-US" sz="2710" spc="265">
                <a:solidFill>
                  <a:srgbClr val="231F20"/>
                </a:solidFill>
                <a:latin typeface="Montserrat Light"/>
              </a:rPr>
              <a:t> fees </a:t>
            </a:r>
            <a:r>
              <a:rPr lang="en-US" sz="2710" spc="265">
                <a:solidFill>
                  <a:srgbClr val="231F20"/>
                </a:solidFill>
                <a:latin typeface="Montserrat Light Italics"/>
              </a:rPr>
              <a:t>will increase </a:t>
            </a:r>
            <a:r>
              <a:rPr lang="en-US" sz="2710" spc="265">
                <a:solidFill>
                  <a:srgbClr val="231F20"/>
                </a:solidFill>
                <a:latin typeface="Montserrat Light"/>
              </a:rPr>
              <a:t>potential apartment seeker’s likelihood to sign the apartment.</a:t>
            </a:r>
          </a:p>
          <a:p>
            <a:pPr algn="l" marL="0" indent="0" lvl="0">
              <a:lnSpc>
                <a:spcPts val="3464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-347665" y="757483"/>
            <a:ext cx="7416941" cy="230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6"/>
              </a:lnSpc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RESEARCH</a:t>
            </a:r>
          </a:p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QUESTION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66191" y="8591631"/>
            <a:ext cx="666669" cy="66666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23384" y="8091726"/>
            <a:ext cx="7522706" cy="230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0"/>
              </a:lnSpc>
            </a:pPr>
            <a:r>
              <a:rPr lang="en-US" sz="2710" spc="265">
                <a:solidFill>
                  <a:srgbClr val="231F20"/>
                </a:solidFill>
                <a:latin typeface="Montserrat Light Bold"/>
              </a:rPr>
              <a:t>Prior research</a:t>
            </a:r>
            <a:r>
              <a:rPr lang="en-US" sz="2710" spc="265">
                <a:solidFill>
                  <a:srgbClr val="231F20"/>
                </a:solidFill>
                <a:latin typeface="Montserrat Light"/>
              </a:rPr>
              <a:t> suggests that heightened price salience decreases willingness to pay and promotes cautious decision-making.</a:t>
            </a:r>
          </a:p>
          <a:p>
            <a:pPr algn="l" marL="0" indent="0" lvl="0">
              <a:lnSpc>
                <a:spcPts val="34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43100" y="4122302"/>
            <a:ext cx="4536606" cy="139924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386" t="0" r="-12138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65670" y="347852"/>
            <a:ext cx="11993630" cy="169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99"/>
              </a:lnSpc>
              <a:spcBef>
                <a:spcPct val="0"/>
              </a:spcBef>
            </a:pPr>
            <a:r>
              <a:rPr lang="en-US" sz="9999" spc="349">
                <a:solidFill>
                  <a:srgbClr val="010101"/>
                </a:solidFill>
                <a:latin typeface="Archivo Black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10539" y="2956168"/>
            <a:ext cx="6069130" cy="105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56"/>
              </a:lnSpc>
              <a:spcBef>
                <a:spcPct val="0"/>
              </a:spcBef>
            </a:pPr>
            <a:r>
              <a:rPr lang="en-US" sz="6200">
                <a:solidFill>
                  <a:srgbClr val="010101"/>
                </a:solidFill>
                <a:latin typeface="Archivo Black"/>
              </a:rPr>
              <a:t>TREATMENT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24422" y="5591175"/>
            <a:ext cx="4950833" cy="241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000000"/>
                </a:solidFill>
                <a:latin typeface="Montserrat Light"/>
              </a:rPr>
              <a:t>Participants were shown the price of apartments, including additional fees such as broker fees and monthly expenses.</a:t>
            </a:r>
          </a:p>
          <a:p>
            <a:pPr>
              <a:lnSpc>
                <a:spcPts val="2187"/>
              </a:lnSpc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62988" y="4122302"/>
            <a:ext cx="4536606" cy="139924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904053" y="2914115"/>
            <a:ext cx="535524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500">
                <a:solidFill>
                  <a:srgbClr val="010101"/>
                </a:solidFill>
                <a:latin typeface="Archivo Black"/>
              </a:rPr>
              <a:t>CONTROL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08467" y="5591175"/>
            <a:ext cx="4950833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000000"/>
                </a:solidFill>
                <a:latin typeface="Montserrat Light"/>
              </a:rPr>
              <a:t>Participants in the control group were shown an all-inclusive price for the apartments, without any additional fees specified.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95625" y="8715375"/>
            <a:ext cx="7008428" cy="120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Open Sauce Bold"/>
              </a:rPr>
              <a:t>Rent: $1000/month per room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727070"/>
                </a:solidFill>
                <a:latin typeface="Open Sauce"/>
              </a:rPr>
              <a:t>+ monthly broker’s fee: 8% of rent + monthly estimated utilities: 3% of rent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79669" y="8658225"/>
            <a:ext cx="7008428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000000"/>
                </a:solidFill>
                <a:latin typeface="Open Sauce Bold"/>
              </a:rPr>
              <a:t>Rent: $1123/month per room all inclusive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727070"/>
                </a:solidFill>
                <a:latin typeface="Open Sauce"/>
              </a:rPr>
              <a:t>(broker’s fee, utilities)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5914" y="3209040"/>
            <a:ext cx="4698546" cy="4926911"/>
            <a:chOff x="0" y="0"/>
            <a:chExt cx="1237477" cy="12976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477" cy="1297623"/>
            </a:xfrm>
            <a:custGeom>
              <a:avLst/>
              <a:gdLst/>
              <a:ahLst/>
              <a:cxnLst/>
              <a:rect r="r" b="b" t="t" l="l"/>
              <a:pathLst>
                <a:path h="1297623" w="1237477">
                  <a:moveTo>
                    <a:pt x="32955" y="0"/>
                  </a:moveTo>
                  <a:lnTo>
                    <a:pt x="1204523" y="0"/>
                  </a:lnTo>
                  <a:cubicBezTo>
                    <a:pt x="1213263" y="0"/>
                    <a:pt x="1221645" y="3472"/>
                    <a:pt x="1227825" y="9652"/>
                  </a:cubicBezTo>
                  <a:cubicBezTo>
                    <a:pt x="1234005" y="15832"/>
                    <a:pt x="1237477" y="24214"/>
                    <a:pt x="1237477" y="32955"/>
                  </a:cubicBezTo>
                  <a:lnTo>
                    <a:pt x="1237477" y="1264668"/>
                  </a:lnTo>
                  <a:cubicBezTo>
                    <a:pt x="1237477" y="1282868"/>
                    <a:pt x="1222723" y="1297623"/>
                    <a:pt x="1204523" y="1297623"/>
                  </a:cubicBezTo>
                  <a:lnTo>
                    <a:pt x="32955" y="1297623"/>
                  </a:lnTo>
                  <a:cubicBezTo>
                    <a:pt x="24214" y="1297623"/>
                    <a:pt x="15832" y="1294151"/>
                    <a:pt x="9652" y="1287971"/>
                  </a:cubicBezTo>
                  <a:cubicBezTo>
                    <a:pt x="3472" y="1281790"/>
                    <a:pt x="0" y="1273408"/>
                    <a:pt x="0" y="1264668"/>
                  </a:cubicBezTo>
                  <a:lnTo>
                    <a:pt x="0" y="32955"/>
                  </a:lnTo>
                  <a:cubicBezTo>
                    <a:pt x="0" y="24214"/>
                    <a:pt x="3472" y="15832"/>
                    <a:pt x="9652" y="9652"/>
                  </a:cubicBezTo>
                  <a:cubicBezTo>
                    <a:pt x="15832" y="3472"/>
                    <a:pt x="24214" y="0"/>
                    <a:pt x="329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37477" cy="1316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95914" y="3976955"/>
            <a:ext cx="4698546" cy="583273"/>
            <a:chOff x="0" y="0"/>
            <a:chExt cx="1237477" cy="1536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7477" cy="153619"/>
            </a:xfrm>
            <a:custGeom>
              <a:avLst/>
              <a:gdLst/>
              <a:ahLst/>
              <a:cxnLst/>
              <a:rect r="r" b="b" t="t" l="l"/>
              <a:pathLst>
                <a:path h="153619" w="1237477">
                  <a:moveTo>
                    <a:pt x="0" y="0"/>
                  </a:moveTo>
                  <a:lnTo>
                    <a:pt x="1237477" y="0"/>
                  </a:lnTo>
                  <a:lnTo>
                    <a:pt x="1237477" y="153619"/>
                  </a:lnTo>
                  <a:lnTo>
                    <a:pt x="0" y="1536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237477" cy="182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Montserrat Classic"/>
                </a:rPr>
                <a:t>RANDOMIZATION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25800" y="3209040"/>
            <a:ext cx="4698546" cy="4926911"/>
            <a:chOff x="0" y="0"/>
            <a:chExt cx="1237477" cy="12976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37477" cy="1297623"/>
            </a:xfrm>
            <a:custGeom>
              <a:avLst/>
              <a:gdLst/>
              <a:ahLst/>
              <a:cxnLst/>
              <a:rect r="r" b="b" t="t" l="l"/>
              <a:pathLst>
                <a:path h="1297623" w="1237477">
                  <a:moveTo>
                    <a:pt x="32955" y="0"/>
                  </a:moveTo>
                  <a:lnTo>
                    <a:pt x="1204523" y="0"/>
                  </a:lnTo>
                  <a:cubicBezTo>
                    <a:pt x="1213263" y="0"/>
                    <a:pt x="1221645" y="3472"/>
                    <a:pt x="1227825" y="9652"/>
                  </a:cubicBezTo>
                  <a:cubicBezTo>
                    <a:pt x="1234005" y="15832"/>
                    <a:pt x="1237477" y="24214"/>
                    <a:pt x="1237477" y="32955"/>
                  </a:cubicBezTo>
                  <a:lnTo>
                    <a:pt x="1237477" y="1264668"/>
                  </a:lnTo>
                  <a:cubicBezTo>
                    <a:pt x="1237477" y="1282868"/>
                    <a:pt x="1222723" y="1297623"/>
                    <a:pt x="1204523" y="1297623"/>
                  </a:cubicBezTo>
                  <a:lnTo>
                    <a:pt x="32955" y="1297623"/>
                  </a:lnTo>
                  <a:cubicBezTo>
                    <a:pt x="24214" y="1297623"/>
                    <a:pt x="15832" y="1294151"/>
                    <a:pt x="9652" y="1287971"/>
                  </a:cubicBezTo>
                  <a:cubicBezTo>
                    <a:pt x="3472" y="1281790"/>
                    <a:pt x="0" y="1273408"/>
                    <a:pt x="0" y="1264668"/>
                  </a:cubicBezTo>
                  <a:lnTo>
                    <a:pt x="0" y="32955"/>
                  </a:lnTo>
                  <a:cubicBezTo>
                    <a:pt x="0" y="24214"/>
                    <a:pt x="3472" y="15832"/>
                    <a:pt x="9652" y="9652"/>
                  </a:cubicBezTo>
                  <a:cubicBezTo>
                    <a:pt x="15832" y="3472"/>
                    <a:pt x="24214" y="0"/>
                    <a:pt x="329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237477" cy="1316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880817" y="4968979"/>
            <a:ext cx="4788512" cy="265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9350" indent="-239675" lvl="1">
              <a:lnSpc>
                <a:spcPts val="3063"/>
              </a:lnSpc>
              <a:buFont typeface="Arial"/>
              <a:buChar char="•"/>
            </a:pPr>
            <a:r>
              <a:rPr lang="en-US" sz="2220" spc="217">
                <a:solidFill>
                  <a:srgbClr val="000000"/>
                </a:solidFill>
                <a:latin typeface="Montserrat Light"/>
              </a:rPr>
              <a:t>Likelihood of signing a lease</a:t>
            </a:r>
          </a:p>
          <a:p>
            <a:pPr>
              <a:lnSpc>
                <a:spcPts val="3063"/>
              </a:lnSpc>
            </a:pPr>
          </a:p>
          <a:p>
            <a:pPr marL="479350" indent="-239675" lvl="1">
              <a:lnSpc>
                <a:spcPts val="3063"/>
              </a:lnSpc>
              <a:buFont typeface="Arial"/>
              <a:buChar char="•"/>
            </a:pPr>
            <a:r>
              <a:rPr lang="en-US" sz="2220" spc="217">
                <a:solidFill>
                  <a:srgbClr val="000000"/>
                </a:solidFill>
                <a:latin typeface="Montserrat Light"/>
              </a:rPr>
              <a:t>Perception of pricing fairness</a:t>
            </a:r>
          </a:p>
          <a:p>
            <a:pPr>
              <a:lnSpc>
                <a:spcPts val="3063"/>
              </a:lnSpc>
            </a:pPr>
          </a:p>
          <a:p>
            <a:pPr marL="479350" indent="-239675" lvl="1">
              <a:lnSpc>
                <a:spcPts val="3063"/>
              </a:lnSpc>
              <a:buFont typeface="Arial"/>
              <a:buChar char="•"/>
            </a:pPr>
            <a:r>
              <a:rPr lang="en-US" sz="2220" spc="217">
                <a:solidFill>
                  <a:srgbClr val="000000"/>
                </a:solidFill>
                <a:latin typeface="Montserrat Light"/>
              </a:rPr>
              <a:t>Suggested fair price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948291" y="3976955"/>
            <a:ext cx="4653564" cy="583273"/>
            <a:chOff x="0" y="0"/>
            <a:chExt cx="1225630" cy="1536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25630" cy="153619"/>
            </a:xfrm>
            <a:custGeom>
              <a:avLst/>
              <a:gdLst/>
              <a:ahLst/>
              <a:cxnLst/>
              <a:rect r="r" b="b" t="t" l="l"/>
              <a:pathLst>
                <a:path h="153619" w="1225630">
                  <a:moveTo>
                    <a:pt x="0" y="0"/>
                  </a:moveTo>
                  <a:lnTo>
                    <a:pt x="1225630" y="0"/>
                  </a:lnTo>
                  <a:lnTo>
                    <a:pt x="1225630" y="153619"/>
                  </a:lnTo>
                  <a:lnTo>
                    <a:pt x="0" y="1536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225630" cy="182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9"/>
                </a:lnSpc>
              </a:pPr>
              <a:r>
                <a:rPr lang="en-US" sz="2699">
                  <a:solidFill>
                    <a:srgbClr val="FFFFFF"/>
                  </a:solidFill>
                  <a:latin typeface="Montserrat Classic"/>
                </a:rPr>
                <a:t>OUTCOMES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096930" y="5227066"/>
            <a:ext cx="2094139" cy="1543050"/>
            <a:chOff x="0" y="0"/>
            <a:chExt cx="1103086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03086" cy="812800"/>
            </a:xfrm>
            <a:custGeom>
              <a:avLst/>
              <a:gdLst/>
              <a:ahLst/>
              <a:cxnLst/>
              <a:rect r="r" b="b" t="t" l="l"/>
              <a:pathLst>
                <a:path h="812800" w="1103086">
                  <a:moveTo>
                    <a:pt x="1103086" y="406400"/>
                  </a:moveTo>
                  <a:lnTo>
                    <a:pt x="696686" y="0"/>
                  </a:lnTo>
                  <a:lnTo>
                    <a:pt x="69668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96686" y="609600"/>
                  </a:lnTo>
                  <a:lnTo>
                    <a:pt x="696686" y="812800"/>
                  </a:lnTo>
                  <a:lnTo>
                    <a:pt x="1103086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84150"/>
              <a:ext cx="1001486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690980" y="1692786"/>
            <a:ext cx="10906040" cy="95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0"/>
              </a:lnSpc>
              <a:spcBef>
                <a:spcPct val="0"/>
              </a:spcBef>
            </a:pPr>
            <a:r>
              <a:rPr lang="en-US" sz="5645" spc="45">
                <a:solidFill>
                  <a:srgbClr val="010101"/>
                </a:solidFill>
                <a:latin typeface="Archivo Black Bold"/>
              </a:rPr>
              <a:t>METHODOLOGY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85654" y="5033368"/>
            <a:ext cx="4319066" cy="258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7760" indent="-228880" lvl="1">
              <a:lnSpc>
                <a:spcPts val="2925"/>
              </a:lnSpc>
              <a:buFont typeface="Arial"/>
              <a:buChar char="•"/>
            </a:pPr>
            <a:r>
              <a:rPr lang="en-US" sz="2120" spc="207">
                <a:solidFill>
                  <a:srgbClr val="000000"/>
                </a:solidFill>
                <a:latin typeface="Montserrat Light"/>
              </a:rPr>
              <a:t>Simple random sampling</a:t>
            </a:r>
          </a:p>
          <a:p>
            <a:pPr>
              <a:lnSpc>
                <a:spcPts val="2925"/>
              </a:lnSpc>
            </a:pPr>
          </a:p>
          <a:p>
            <a:pPr marL="457760" indent="-228880" lvl="1">
              <a:lnSpc>
                <a:spcPts val="2925"/>
              </a:lnSpc>
              <a:buFont typeface="Arial"/>
              <a:buChar char="•"/>
            </a:pPr>
            <a:r>
              <a:rPr lang="en-US" sz="2120" spc="207">
                <a:solidFill>
                  <a:srgbClr val="000000"/>
                </a:solidFill>
                <a:latin typeface="Montserrat Light"/>
              </a:rPr>
              <a:t>Qualtrics' built-in feature to randomly assign respondents in equal proportions.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4480" y="4205302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-516629" y="1547951"/>
            <a:ext cx="11488771" cy="99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82"/>
              </a:lnSpc>
              <a:spcBef>
                <a:spcPct val="0"/>
              </a:spcBef>
            </a:pPr>
            <a:r>
              <a:rPr lang="en-US" sz="5857" spc="46">
                <a:solidFill>
                  <a:srgbClr val="FFFFFF"/>
                </a:solidFill>
                <a:latin typeface="Archivo Black"/>
              </a:rPr>
              <a:t>DATA ANALYSIS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94480" y="5806594"/>
            <a:ext cx="736150" cy="662821"/>
            <a:chOff x="0" y="0"/>
            <a:chExt cx="193883" cy="1745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797145" y="5708447"/>
            <a:ext cx="6346855" cy="112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0"/>
              </a:lnSpc>
              <a:spcBef>
                <a:spcPct val="0"/>
              </a:spcBef>
            </a:pPr>
            <a:r>
              <a:rPr lang="en-US" sz="3210" spc="314">
                <a:solidFill>
                  <a:srgbClr val="231F20"/>
                </a:solidFill>
                <a:latin typeface="Montserrat Light Bold"/>
              </a:rPr>
              <a:t>ATE, CATE, Power Analysis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794480" y="7382708"/>
            <a:ext cx="736150" cy="662821"/>
            <a:chOff x="0" y="0"/>
            <a:chExt cx="193883" cy="17457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797145" y="7415057"/>
            <a:ext cx="6346855" cy="550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0"/>
              </a:lnSpc>
              <a:spcBef>
                <a:spcPct val="0"/>
              </a:spcBef>
            </a:pPr>
            <a:r>
              <a:rPr lang="en-US" sz="3210" spc="314">
                <a:solidFill>
                  <a:srgbClr val="231F20"/>
                </a:solidFill>
                <a:latin typeface="Montserrat Light Bold"/>
              </a:rPr>
              <a:t>Regressions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1" id="41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2797145" y="4224425"/>
            <a:ext cx="6346855" cy="550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0"/>
              </a:lnSpc>
              <a:spcBef>
                <a:spcPct val="0"/>
              </a:spcBef>
            </a:pPr>
            <a:r>
              <a:rPr lang="en-US" sz="3210" spc="314">
                <a:solidFill>
                  <a:srgbClr val="231F20"/>
                </a:solidFill>
                <a:latin typeface="Montserrat Light Bold"/>
              </a:rPr>
              <a:t>EDA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6548" y="552188"/>
            <a:ext cx="16594904" cy="9273541"/>
            <a:chOff x="0" y="0"/>
            <a:chExt cx="4370674" cy="24424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0674" cy="2442414"/>
            </a:xfrm>
            <a:custGeom>
              <a:avLst/>
              <a:gdLst/>
              <a:ahLst/>
              <a:cxnLst/>
              <a:rect r="r" b="b" t="t" l="l"/>
              <a:pathLst>
                <a:path h="2442414" w="4370674">
                  <a:moveTo>
                    <a:pt x="11663" y="0"/>
                  </a:moveTo>
                  <a:lnTo>
                    <a:pt x="4359011" y="0"/>
                  </a:lnTo>
                  <a:cubicBezTo>
                    <a:pt x="4362104" y="0"/>
                    <a:pt x="4365071" y="1229"/>
                    <a:pt x="4367258" y="3416"/>
                  </a:cubicBezTo>
                  <a:cubicBezTo>
                    <a:pt x="4369446" y="5603"/>
                    <a:pt x="4370674" y="8570"/>
                    <a:pt x="4370674" y="11663"/>
                  </a:cubicBezTo>
                  <a:lnTo>
                    <a:pt x="4370674" y="2430751"/>
                  </a:lnTo>
                  <a:cubicBezTo>
                    <a:pt x="4370674" y="2437192"/>
                    <a:pt x="4365453" y="2442414"/>
                    <a:pt x="4359011" y="2442414"/>
                  </a:cubicBezTo>
                  <a:lnTo>
                    <a:pt x="11663" y="2442414"/>
                  </a:lnTo>
                  <a:cubicBezTo>
                    <a:pt x="5222" y="2442414"/>
                    <a:pt x="0" y="2437192"/>
                    <a:pt x="0" y="2430751"/>
                  </a:cubicBezTo>
                  <a:lnTo>
                    <a:pt x="0" y="11663"/>
                  </a:lnTo>
                  <a:cubicBezTo>
                    <a:pt x="0" y="5222"/>
                    <a:pt x="5222" y="0"/>
                    <a:pt x="1166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370674" cy="2461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28754" y="552188"/>
            <a:ext cx="12430491" cy="9273541"/>
          </a:xfrm>
          <a:custGeom>
            <a:avLst/>
            <a:gdLst/>
            <a:ahLst/>
            <a:cxnLst/>
            <a:rect r="r" b="b" t="t" l="l"/>
            <a:pathLst>
              <a:path h="9273541" w="12430491">
                <a:moveTo>
                  <a:pt x="0" y="0"/>
                </a:moveTo>
                <a:lnTo>
                  <a:pt x="12430492" y="0"/>
                </a:lnTo>
                <a:lnTo>
                  <a:pt x="12430492" y="9273541"/>
                </a:lnTo>
                <a:lnTo>
                  <a:pt x="0" y="9273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2272" y="1028700"/>
            <a:ext cx="15923456" cy="8320518"/>
            <a:chOff x="0" y="0"/>
            <a:chExt cx="4193832" cy="21914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93832" cy="2191412"/>
            </a:xfrm>
            <a:custGeom>
              <a:avLst/>
              <a:gdLst/>
              <a:ahLst/>
              <a:cxnLst/>
              <a:rect r="r" b="b" t="t" l="l"/>
              <a:pathLst>
                <a:path h="2191412" w="4193832">
                  <a:moveTo>
                    <a:pt x="12155" y="0"/>
                  </a:moveTo>
                  <a:lnTo>
                    <a:pt x="4181677" y="0"/>
                  </a:lnTo>
                  <a:cubicBezTo>
                    <a:pt x="4188390" y="0"/>
                    <a:pt x="4193832" y="5442"/>
                    <a:pt x="4193832" y="12155"/>
                  </a:cubicBezTo>
                  <a:lnTo>
                    <a:pt x="4193832" y="2179257"/>
                  </a:lnTo>
                  <a:cubicBezTo>
                    <a:pt x="4193832" y="2182481"/>
                    <a:pt x="4192551" y="2185572"/>
                    <a:pt x="4190272" y="2187852"/>
                  </a:cubicBezTo>
                  <a:cubicBezTo>
                    <a:pt x="4187992" y="2190131"/>
                    <a:pt x="4184901" y="2191412"/>
                    <a:pt x="4181677" y="2191412"/>
                  </a:cubicBezTo>
                  <a:lnTo>
                    <a:pt x="12155" y="2191412"/>
                  </a:lnTo>
                  <a:cubicBezTo>
                    <a:pt x="8931" y="2191412"/>
                    <a:pt x="5840" y="2190131"/>
                    <a:pt x="3560" y="2187852"/>
                  </a:cubicBezTo>
                  <a:cubicBezTo>
                    <a:pt x="1281" y="2185572"/>
                    <a:pt x="0" y="2182481"/>
                    <a:pt x="0" y="2179257"/>
                  </a:cubicBezTo>
                  <a:lnTo>
                    <a:pt x="0" y="12155"/>
                  </a:lnTo>
                  <a:cubicBezTo>
                    <a:pt x="0" y="8931"/>
                    <a:pt x="1281" y="5840"/>
                    <a:pt x="3560" y="3560"/>
                  </a:cubicBezTo>
                  <a:cubicBezTo>
                    <a:pt x="5840" y="1281"/>
                    <a:pt x="8931" y="0"/>
                    <a:pt x="1215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93832" cy="2210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24727" y="1171754"/>
            <a:ext cx="13707647" cy="8177464"/>
          </a:xfrm>
          <a:custGeom>
            <a:avLst/>
            <a:gdLst/>
            <a:ahLst/>
            <a:cxnLst/>
            <a:rect r="r" b="b" t="t" l="l"/>
            <a:pathLst>
              <a:path h="8177464" w="13707647">
                <a:moveTo>
                  <a:pt x="0" y="0"/>
                </a:moveTo>
                <a:lnTo>
                  <a:pt x="13707647" y="0"/>
                </a:lnTo>
                <a:lnTo>
                  <a:pt x="13707647" y="8177464"/>
                </a:lnTo>
                <a:lnTo>
                  <a:pt x="0" y="8177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38344"/>
            <a:ext cx="16230600" cy="9010311"/>
            <a:chOff x="0" y="0"/>
            <a:chExt cx="4274726" cy="23730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73086"/>
            </a:xfrm>
            <a:custGeom>
              <a:avLst/>
              <a:gdLst/>
              <a:ahLst/>
              <a:cxnLst/>
              <a:rect r="r" b="b" t="t" l="l"/>
              <a:pathLst>
                <a:path h="2373086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361161"/>
                  </a:lnTo>
                  <a:cubicBezTo>
                    <a:pt x="4274726" y="2367747"/>
                    <a:pt x="4269387" y="2373086"/>
                    <a:pt x="4262801" y="2373086"/>
                  </a:cubicBezTo>
                  <a:lnTo>
                    <a:pt x="11925" y="2373086"/>
                  </a:lnTo>
                  <a:cubicBezTo>
                    <a:pt x="5339" y="2373086"/>
                    <a:pt x="0" y="2367747"/>
                    <a:pt x="0" y="2361161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274726" cy="2392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4363" y="3613418"/>
            <a:ext cx="7819637" cy="1191202"/>
            <a:chOff x="0" y="0"/>
            <a:chExt cx="10426183" cy="1588270"/>
          </a:xfrm>
        </p:grpSpPr>
        <p:sp>
          <p:nvSpPr>
            <p:cNvPr name="AutoShape 7" id="7"/>
            <p:cNvSpPr/>
            <p:nvPr/>
          </p:nvSpPr>
          <p:spPr>
            <a:xfrm flipV="true">
              <a:off x="1770952" y="25400"/>
              <a:ext cx="672416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1333457" y="222537"/>
              <a:ext cx="874989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1A1A1A"/>
                  </a:solidFill>
                  <a:latin typeface="Open Sauce Bold"/>
                </a:rPr>
                <a:t>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057618" y="222537"/>
              <a:ext cx="874989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1A1A1A"/>
                  </a:solidFill>
                  <a:latin typeface="Open Sauce Bold"/>
                </a:rPr>
                <a:t>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22391"/>
              <a:ext cx="4193232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1A1A1A"/>
                  </a:solidFill>
                  <a:latin typeface="Open Sauce"/>
                </a:rPr>
                <a:t>Extremely Unlikely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232951" y="1122391"/>
              <a:ext cx="4193232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1A1A1A"/>
                  </a:solidFill>
                  <a:latin typeface="Open Sauce"/>
                </a:rPr>
                <a:t>Extremely likely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52654" y="1293879"/>
            <a:ext cx="3144924" cy="7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  <a:spcBef>
                <a:spcPct val="0"/>
              </a:spcBef>
            </a:pPr>
            <a:r>
              <a:rPr lang="en-US" sz="4799">
                <a:solidFill>
                  <a:srgbClr val="1A1A1A"/>
                </a:solidFill>
                <a:latin typeface="Open Sauce Bold"/>
              </a:rPr>
              <a:t>ATE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425577" y="3342296"/>
            <a:ext cx="799079" cy="542245"/>
            <a:chOff x="0" y="0"/>
            <a:chExt cx="1065439" cy="7229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55146" y="0"/>
              <a:ext cx="710293" cy="710293"/>
            </a:xfrm>
            <a:custGeom>
              <a:avLst/>
              <a:gdLst/>
              <a:ahLst/>
              <a:cxnLst/>
              <a:rect r="r" b="b" t="t" l="l"/>
              <a:pathLst>
                <a:path h="710293" w="710293">
                  <a:moveTo>
                    <a:pt x="0" y="0"/>
                  </a:moveTo>
                  <a:lnTo>
                    <a:pt x="710293" y="0"/>
                  </a:lnTo>
                  <a:lnTo>
                    <a:pt x="710293" y="710293"/>
                  </a:lnTo>
                  <a:lnTo>
                    <a:pt x="0" y="710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2700"/>
              <a:ext cx="710293" cy="710293"/>
            </a:xfrm>
            <a:custGeom>
              <a:avLst/>
              <a:gdLst/>
              <a:ahLst/>
              <a:cxnLst/>
              <a:rect r="r" b="b" t="t" l="l"/>
              <a:pathLst>
                <a:path h="710293" w="710293">
                  <a:moveTo>
                    <a:pt x="0" y="0"/>
                  </a:moveTo>
                  <a:lnTo>
                    <a:pt x="710293" y="0"/>
                  </a:lnTo>
                  <a:lnTo>
                    <a:pt x="710293" y="710293"/>
                  </a:lnTo>
                  <a:lnTo>
                    <a:pt x="0" y="710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879444" y="1975870"/>
            <a:ext cx="5891346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1A1A1A"/>
                </a:solidFill>
                <a:latin typeface="Open Sauce Italics"/>
              </a:rPr>
              <a:t>Likelihood of signing the lease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52654" y="2468515"/>
            <a:ext cx="3144924" cy="72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4499">
                <a:solidFill>
                  <a:srgbClr val="1A1A1A"/>
                </a:solidFill>
                <a:latin typeface="Open Sauce Bold"/>
              </a:rPr>
              <a:t>-0.12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144000" y="3613418"/>
            <a:ext cx="7819637" cy="1191202"/>
            <a:chOff x="0" y="0"/>
            <a:chExt cx="10426183" cy="1588270"/>
          </a:xfrm>
        </p:grpSpPr>
        <p:sp>
          <p:nvSpPr>
            <p:cNvPr name="AutoShape 19" id="19"/>
            <p:cNvSpPr/>
            <p:nvPr/>
          </p:nvSpPr>
          <p:spPr>
            <a:xfrm flipV="true">
              <a:off x="1770952" y="25400"/>
              <a:ext cx="672416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1333457" y="222537"/>
              <a:ext cx="874989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1A1A1A"/>
                  </a:solidFill>
                  <a:latin typeface="Open Sauce Bold"/>
                </a:rPr>
                <a:t>1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057618" y="222537"/>
              <a:ext cx="874989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1A1A1A"/>
                  </a:solidFill>
                  <a:latin typeface="Open Sauce Bold"/>
                </a:rPr>
                <a:t>5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22391"/>
              <a:ext cx="4193232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1A1A1A"/>
                  </a:solidFill>
                  <a:latin typeface="Open Sauce"/>
                </a:rPr>
                <a:t>Extremely Unlikely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232951" y="1122391"/>
              <a:ext cx="4193232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1A1A1A"/>
                  </a:solidFill>
                  <a:latin typeface="Open Sauce"/>
                </a:rPr>
                <a:t>Extremely likely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072292" y="1217679"/>
            <a:ext cx="3144924" cy="7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  <a:spcBef>
                <a:spcPct val="0"/>
              </a:spcBef>
            </a:pPr>
            <a:r>
              <a:rPr lang="en-US" sz="4799">
                <a:solidFill>
                  <a:srgbClr val="1A1A1A"/>
                </a:solidFill>
                <a:latin typeface="Open Sauce Bold"/>
              </a:rPr>
              <a:t>CATE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521099" y="3351821"/>
            <a:ext cx="532720" cy="532720"/>
          </a:xfrm>
          <a:custGeom>
            <a:avLst/>
            <a:gdLst/>
            <a:ahLst/>
            <a:cxnLst/>
            <a:rect r="r" b="b" t="t" l="l"/>
            <a:pathLst>
              <a:path h="532720" w="532720">
                <a:moveTo>
                  <a:pt x="0" y="0"/>
                </a:moveTo>
                <a:lnTo>
                  <a:pt x="532720" y="0"/>
                </a:lnTo>
                <a:lnTo>
                  <a:pt x="532720" y="532720"/>
                </a:lnTo>
                <a:lnTo>
                  <a:pt x="0" y="532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698444" y="1975870"/>
            <a:ext cx="6710749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1A1A1A"/>
                </a:solidFill>
                <a:latin typeface="Open Sauce Italics"/>
              </a:rPr>
              <a:t>Is </a:t>
            </a:r>
            <a:r>
              <a:rPr lang="en-US" sz="2599">
                <a:solidFill>
                  <a:srgbClr val="1A1A1A"/>
                </a:solidFill>
                <a:latin typeface="Open Sauce Bold Italics"/>
              </a:rPr>
              <a:t>Men</a:t>
            </a:r>
            <a:r>
              <a:rPr lang="en-US" sz="2599">
                <a:solidFill>
                  <a:srgbClr val="1A1A1A"/>
                </a:solidFill>
                <a:latin typeface="Open Sauce Italics"/>
              </a:rPr>
              <a:t>; Likelihood of signing the lease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72292" y="2468515"/>
            <a:ext cx="3144924" cy="72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4499">
                <a:solidFill>
                  <a:srgbClr val="1A1A1A"/>
                </a:solidFill>
                <a:latin typeface="Open Sauce Bold"/>
              </a:rPr>
              <a:t>-0.31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112034" y="3351821"/>
            <a:ext cx="532720" cy="532720"/>
          </a:xfrm>
          <a:custGeom>
            <a:avLst/>
            <a:gdLst/>
            <a:ahLst/>
            <a:cxnLst/>
            <a:rect r="r" b="b" t="t" l="l"/>
            <a:pathLst>
              <a:path h="532720" w="532720">
                <a:moveTo>
                  <a:pt x="0" y="0"/>
                </a:moveTo>
                <a:lnTo>
                  <a:pt x="532720" y="0"/>
                </a:lnTo>
                <a:lnTo>
                  <a:pt x="532720" y="532720"/>
                </a:lnTo>
                <a:lnTo>
                  <a:pt x="0" y="532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3242725" y="6347671"/>
            <a:ext cx="3963863" cy="1429197"/>
            <a:chOff x="0" y="0"/>
            <a:chExt cx="5285151" cy="190559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10293" cy="710293"/>
            </a:xfrm>
            <a:custGeom>
              <a:avLst/>
              <a:gdLst/>
              <a:ahLst/>
              <a:cxnLst/>
              <a:rect r="r" b="b" t="t" l="l"/>
              <a:pathLst>
                <a:path h="710293" w="710293">
                  <a:moveTo>
                    <a:pt x="0" y="0"/>
                  </a:moveTo>
                  <a:lnTo>
                    <a:pt x="710293" y="0"/>
                  </a:lnTo>
                  <a:lnTo>
                    <a:pt x="710293" y="710293"/>
                  </a:lnTo>
                  <a:lnTo>
                    <a:pt x="0" y="710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48855" y="1195303"/>
              <a:ext cx="710293" cy="710293"/>
            </a:xfrm>
            <a:custGeom>
              <a:avLst/>
              <a:gdLst/>
              <a:ahLst/>
              <a:cxnLst/>
              <a:rect r="r" b="b" t="t" l="l"/>
              <a:pathLst>
                <a:path h="710293" w="710293">
                  <a:moveTo>
                    <a:pt x="0" y="0"/>
                  </a:moveTo>
                  <a:lnTo>
                    <a:pt x="710293" y="0"/>
                  </a:lnTo>
                  <a:lnTo>
                    <a:pt x="710293" y="710293"/>
                  </a:lnTo>
                  <a:lnTo>
                    <a:pt x="0" y="710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1091919" y="25201"/>
              <a:ext cx="4193232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1A1A1A"/>
                  </a:solidFill>
                  <a:latin typeface="Open Sauce Bold"/>
                </a:rPr>
                <a:t>Treatment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091919" y="1288143"/>
              <a:ext cx="4193232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1A1A1A"/>
                  </a:solidFill>
                  <a:latin typeface="Open Sauce Bold"/>
                </a:rPr>
                <a:t>Control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144000" y="7571835"/>
            <a:ext cx="7819637" cy="1191202"/>
            <a:chOff x="0" y="0"/>
            <a:chExt cx="10426183" cy="1588270"/>
          </a:xfrm>
        </p:grpSpPr>
        <p:sp>
          <p:nvSpPr>
            <p:cNvPr name="AutoShape 35" id="35"/>
            <p:cNvSpPr/>
            <p:nvPr/>
          </p:nvSpPr>
          <p:spPr>
            <a:xfrm flipV="true">
              <a:off x="1770952" y="25400"/>
              <a:ext cx="6724161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6" id="36"/>
            <p:cNvSpPr txBox="true"/>
            <p:nvPr/>
          </p:nvSpPr>
          <p:spPr>
            <a:xfrm rot="0">
              <a:off x="1333457" y="222537"/>
              <a:ext cx="874989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1A1A1A"/>
                  </a:solidFill>
                  <a:latin typeface="Open Sauce Bold"/>
                </a:rPr>
                <a:t>1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8057618" y="222537"/>
              <a:ext cx="874989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1A1A1A"/>
                  </a:solidFill>
                  <a:latin typeface="Open Sauce Bold"/>
                </a:rPr>
                <a:t>5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1122391"/>
              <a:ext cx="4193232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1A1A1A"/>
                  </a:solidFill>
                  <a:latin typeface="Open Sauce"/>
                </a:rPr>
                <a:t>Extremely Unlikely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6232951" y="1122391"/>
              <a:ext cx="4193232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1A1A1A"/>
                  </a:solidFill>
                  <a:latin typeface="Open Sauce"/>
                </a:rPr>
                <a:t>Extremely likely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1072292" y="5176096"/>
            <a:ext cx="3144924" cy="77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9"/>
              </a:lnSpc>
              <a:spcBef>
                <a:spcPct val="0"/>
              </a:spcBef>
            </a:pPr>
            <a:r>
              <a:rPr lang="en-US" sz="4799">
                <a:solidFill>
                  <a:srgbClr val="1A1A1A"/>
                </a:solidFill>
                <a:latin typeface="Open Sauce Bold"/>
              </a:rPr>
              <a:t>CATE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12426019" y="7305475"/>
            <a:ext cx="532720" cy="532720"/>
          </a:xfrm>
          <a:custGeom>
            <a:avLst/>
            <a:gdLst/>
            <a:ahLst/>
            <a:cxnLst/>
            <a:rect r="r" b="b" t="t" l="l"/>
            <a:pathLst>
              <a:path h="532720" w="532720">
                <a:moveTo>
                  <a:pt x="0" y="0"/>
                </a:moveTo>
                <a:lnTo>
                  <a:pt x="532720" y="0"/>
                </a:lnTo>
                <a:lnTo>
                  <a:pt x="532720" y="532720"/>
                </a:lnTo>
                <a:lnTo>
                  <a:pt x="0" y="532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8729809" y="5934286"/>
            <a:ext cx="8115300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1A1A1A"/>
                </a:solidFill>
                <a:latin typeface="Open Sauce Italics"/>
              </a:rPr>
              <a:t>Is </a:t>
            </a:r>
            <a:r>
              <a:rPr lang="en-US" sz="2599">
                <a:solidFill>
                  <a:srgbClr val="1A1A1A"/>
                </a:solidFill>
                <a:latin typeface="Open Sauce Bold Italics"/>
              </a:rPr>
              <a:t>Women</a:t>
            </a:r>
            <a:r>
              <a:rPr lang="en-US" sz="2599">
                <a:solidFill>
                  <a:srgbClr val="1A1A1A"/>
                </a:solidFill>
                <a:latin typeface="Open Sauce Italics"/>
              </a:rPr>
              <a:t>; Likelihood of signing the lease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072292" y="6426932"/>
            <a:ext cx="3144924" cy="72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4499">
                <a:solidFill>
                  <a:srgbClr val="1A1A1A"/>
                </a:solidFill>
                <a:latin typeface="Open Sauce Bold"/>
              </a:rPr>
              <a:t>0.08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2521099" y="7312758"/>
            <a:ext cx="532720" cy="532720"/>
          </a:xfrm>
          <a:custGeom>
            <a:avLst/>
            <a:gdLst/>
            <a:ahLst/>
            <a:cxnLst/>
            <a:rect r="r" b="b" t="t" l="l"/>
            <a:pathLst>
              <a:path h="532720" w="532720">
                <a:moveTo>
                  <a:pt x="0" y="0"/>
                </a:moveTo>
                <a:lnTo>
                  <a:pt x="532720" y="0"/>
                </a:lnTo>
                <a:lnTo>
                  <a:pt x="532720" y="532719"/>
                </a:lnTo>
                <a:lnTo>
                  <a:pt x="0" y="532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DAF-yTj-JPw</dc:identifier>
  <dcterms:modified xsi:type="dcterms:W3CDTF">2011-08-01T06:04:30Z</dcterms:modified>
  <cp:revision>1</cp:revision>
  <dc:title>Team10_PPT</dc:title>
</cp:coreProperties>
</file>